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4"/>
  </p:sldMasterIdLst>
  <p:sldIdLst>
    <p:sldId id="256" r:id="rId5"/>
    <p:sldId id="257" r:id="rId6"/>
    <p:sldId id="266" r:id="rId7"/>
    <p:sldId id="258" r:id="rId8"/>
    <p:sldId id="284" r:id="rId9"/>
    <p:sldId id="260" r:id="rId10"/>
    <p:sldId id="283" r:id="rId11"/>
    <p:sldId id="267" r:id="rId12"/>
    <p:sldId id="277" r:id="rId13"/>
    <p:sldId id="276" r:id="rId14"/>
    <p:sldId id="279" r:id="rId15"/>
    <p:sldId id="273" r:id="rId16"/>
    <p:sldId id="272" r:id="rId17"/>
    <p:sldId id="274" r:id="rId18"/>
    <p:sldId id="271" r:id="rId19"/>
    <p:sldId id="282" r:id="rId20"/>
    <p:sldId id="281" r:id="rId21"/>
    <p:sldId id="268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065C8-80C1-41AA-BA05-9F488A5C3AEA}" v="9" dt="2024-09-09T09:41:36.838"/>
    <p1510:client id="{C96FC1E2-EFD0-A046-C893-0A9774352AA0}" v="1" dt="2024-09-09T09:37:35.204"/>
    <p1510:client id="{E8C74587-5A57-4A0F-9C8F-75FE00C6924B}" v="1" dt="2024-09-09T15:34:09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78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71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67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9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2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2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1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5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1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8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4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spag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spellingshe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.png"/><Relationship Id="rId5" Type="http://schemas.openxmlformats.org/officeDocument/2006/relationships/hyperlink" Target="https://readtheory.org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play.prodigygame.com/" TargetMode="Externa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050" y="186612"/>
            <a:ext cx="8739051" cy="3714453"/>
          </a:xfrm>
        </p:spPr>
        <p:txBody>
          <a:bodyPr>
            <a:normAutofit/>
          </a:bodyPr>
          <a:lstStyle/>
          <a:p>
            <a:pPr algn="ctr"/>
            <a:r>
              <a:rPr lang="en-GB" sz="7200">
                <a:latin typeface="Sassoon Infant Std" panose="020B0503020103030203" pitchFamily="34" charset="0"/>
              </a:rPr>
              <a:t>Ash Class </a:t>
            </a:r>
            <a:br>
              <a:rPr lang="en-GB" sz="7200">
                <a:latin typeface="Sassoon Infant Std" panose="020B0503020103030203" pitchFamily="34" charset="0"/>
              </a:rPr>
            </a:br>
            <a:r>
              <a:rPr lang="en-GB" sz="7200">
                <a:latin typeface="Sassoon Infant Std" panose="020B0503020103030203" pitchFamily="34" charset="0"/>
              </a:rPr>
              <a:t>Parent Information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F63FA-0A2F-9354-F4FD-8B59BAF50583}"/>
              </a:ext>
            </a:extLst>
          </p:cNvPr>
          <p:cNvSpPr txBox="1"/>
          <p:nvPr/>
        </p:nvSpPr>
        <p:spPr>
          <a:xfrm>
            <a:off x="4711994" y="4372981"/>
            <a:ext cx="2423163" cy="193899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latin typeface="Sassoon Infant Std" panose="020B0503020103030203" pitchFamily="34" charset="0"/>
              </a:rPr>
              <a:t>Teaching staff: </a:t>
            </a:r>
          </a:p>
          <a:p>
            <a:pPr algn="ctr"/>
            <a:r>
              <a:rPr lang="en-GB" sz="2400">
                <a:latin typeface="Sassoon Infant Std" panose="020B0503020103030203" pitchFamily="34" charset="0"/>
              </a:rPr>
              <a:t>Mrs Bansal</a:t>
            </a:r>
          </a:p>
          <a:p>
            <a:pPr algn="ctr"/>
            <a:r>
              <a:rPr lang="en-GB" sz="2400" b="1">
                <a:latin typeface="Sassoon Infant Std" panose="020B0503020103030203" pitchFamily="34" charset="0"/>
              </a:rPr>
              <a:t>Support Staff: </a:t>
            </a:r>
          </a:p>
          <a:p>
            <a:pPr algn="ctr"/>
            <a:r>
              <a:rPr lang="en-GB" sz="2400">
                <a:latin typeface="Sassoon Infant Std"/>
              </a:rPr>
              <a:t>AM – Mrs Spriggs</a:t>
            </a:r>
          </a:p>
          <a:p>
            <a:pPr algn="ctr"/>
            <a:r>
              <a:rPr lang="en-GB" sz="2400">
                <a:latin typeface="Sassoon Infant Std"/>
              </a:rPr>
              <a:t>PM – Mrs Branski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76715F-E1F7-1F58-BE29-7B3508B0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0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584" y="6570"/>
            <a:ext cx="9572559" cy="861390"/>
          </a:xfrm>
        </p:spPr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Sassoon Infant Std" panose="020B0503020103030203" pitchFamily="34" charset="0"/>
              </a:rPr>
              <a:t>How to help your child with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E0BDD-85A3-80AA-6748-89BCE211CD68}"/>
              </a:ext>
            </a:extLst>
          </p:cNvPr>
          <p:cNvSpPr/>
          <p:nvPr/>
        </p:nvSpPr>
        <p:spPr>
          <a:xfrm>
            <a:off x="1577166" y="911092"/>
            <a:ext cx="9947454" cy="56642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Listening to your child read can take many forms:</a:t>
            </a:r>
            <a:endParaRPr lang="en-US"/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First and foremost, focus developing an enjoyment and love of reading.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Enjoy stories together (even in your home language) – reading stories to your child is equally as important as listening to your child read.</a:t>
            </a:r>
          </a:p>
          <a:p>
            <a:pPr marL="182880">
              <a:defRPr/>
            </a:pP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/>
              </a:rPr>
              <a:t>Read a little at a time but often!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tx1"/>
              </a:solidFill>
              <a:latin typeface="SassoonPrimaryType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Talk about the story before, during and afterwards – discuss the plot, the characters, their feelings and actions, how it makes you feel, predict what will happen and encourage your child to have their own opinions.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Look up definitions of words together – you could use a dictionary, the internet or an app on a phone or tablet.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All reading is valuable – it doesn’t have to be just stories. Reading can involve anything from fiction and non-fiction, poetry, newspapers, magazines, football programmes, TV guides.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SassoonPrimaryType" pitchFamily="2" charset="0"/>
              </a:rPr>
              <a:t>Visit the local library - it’s free</a:t>
            </a:r>
            <a:r>
              <a:rPr lang="en-GB">
                <a:solidFill>
                  <a:schemeClr val="bg1">
                    <a:lumMod val="50000"/>
                  </a:schemeClr>
                </a:solidFill>
                <a:latin typeface="SassoonPrimaryType" pitchFamily="2" charset="0"/>
              </a:rPr>
              <a:t>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chemeClr val="bg2">
                  <a:lumMod val="10000"/>
                </a:schemeClr>
              </a:solidFill>
              <a:latin typeface="SassoonPrimaryType" pitchFamily="2" charset="0"/>
            </a:endParaRPr>
          </a:p>
        </p:txBody>
      </p:sp>
      <p:pic>
        <p:nvPicPr>
          <p:cNvPr id="2050" name="Picture 2" descr="129,000+ Book Clipart Illustrations, Royalty-Free Vector ...">
            <a:extLst>
              <a:ext uri="{FF2B5EF4-FFF2-40B4-BE49-F238E27FC236}">
                <a16:creationId xmlns:a16="http://schemas.microsoft.com/office/drawing/2014/main" id="{1F615243-758C-8CCA-CBC1-AE09E478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415" y="194582"/>
            <a:ext cx="1792838" cy="17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16D9F77-F9B3-BA4B-E9E5-2D7377AA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8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584" y="6570"/>
            <a:ext cx="9572559" cy="861390"/>
          </a:xfrm>
        </p:spPr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Sassoon Infant Std" panose="020B0503020103030203" pitchFamily="34" charset="0"/>
              </a:rPr>
              <a:t>How to help your child with Writing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E0BDD-85A3-80AA-6748-89BCE211CD68}"/>
              </a:ext>
            </a:extLst>
          </p:cNvPr>
          <p:cNvSpPr/>
          <p:nvPr/>
        </p:nvSpPr>
        <p:spPr>
          <a:xfrm>
            <a:off x="1073313" y="919278"/>
            <a:ext cx="9947454" cy="56642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sz="1600">
              <a:solidFill>
                <a:schemeClr val="bg2">
                  <a:lumMod val="10000"/>
                </a:schemeClr>
              </a:solidFill>
              <a:latin typeface="SassoonPrimaryType" pitchFamily="2" charset="0"/>
            </a:endParaRPr>
          </a:p>
        </p:txBody>
      </p:sp>
      <p:pic>
        <p:nvPicPr>
          <p:cNvPr id="4098" name="Picture 2" descr="Child Writing Stock Illustrations, Royalty-Free Vector ...">
            <a:extLst>
              <a:ext uri="{FF2B5EF4-FFF2-40B4-BE49-F238E27FC236}">
                <a16:creationId xmlns:a16="http://schemas.microsoft.com/office/drawing/2014/main" id="{180940BE-5D65-D0D9-058B-ADECF4DC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206" y="242078"/>
            <a:ext cx="1830961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08A19-1CB9-2606-5DBE-C4434E155720}"/>
              </a:ext>
            </a:extLst>
          </p:cNvPr>
          <p:cNvSpPr txBox="1"/>
          <p:nvPr/>
        </p:nvSpPr>
        <p:spPr>
          <a:xfrm>
            <a:off x="1655329" y="919278"/>
            <a:ext cx="867522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000000"/>
                </a:solidFill>
                <a:effectLst/>
                <a:latin typeface="SassoonPrimaryType"/>
              </a:rPr>
              <a:t>There are a few things you can do at home to help encourage your child's writing skills.</a:t>
            </a:r>
          </a:p>
          <a:p>
            <a:endParaRPr lang="en-GB">
              <a:solidFill>
                <a:srgbClr val="000000"/>
              </a:solidFill>
              <a:latin typeface="SassoonPrimary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assoonPrimaryType"/>
              </a:rPr>
              <a:t>Make writing fun! </a:t>
            </a:r>
            <a:r>
              <a:rPr lang="en-GB">
                <a:latin typeface="SassoonPrimaryType"/>
              </a:rPr>
              <a:t>Handwriting does not have to be boring! Let children practise writing letters in sand, water or paint, or use white boards or blackboards. </a:t>
            </a:r>
          </a:p>
          <a:p>
            <a:endParaRPr lang="en-GB">
              <a:solidFill>
                <a:srgbClr val="000000"/>
              </a:solidFill>
              <a:latin typeface="SassoonPrimary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assoonPrimaryType"/>
              </a:rPr>
              <a:t>Always encourage children to punctuate their sentences with a full-stop and capital letter.</a:t>
            </a:r>
            <a:endParaRPr lang="en-GB" b="0" i="0">
              <a:solidFill>
                <a:srgbClr val="000000"/>
              </a:solidFill>
              <a:effectLst/>
              <a:latin typeface="SassoonPrimary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>
              <a:solidFill>
                <a:srgbClr val="000000"/>
              </a:solidFill>
              <a:effectLst/>
              <a:latin typeface="SassoonPrimary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assoonPrimaryType"/>
              </a:rPr>
              <a:t>Encourage your child to rehearse their sentence out loud before they write it down.</a:t>
            </a:r>
          </a:p>
          <a:p>
            <a:endParaRPr lang="en-GB">
              <a:latin typeface="SassoonPrimaryType"/>
            </a:endParaRPr>
          </a:p>
          <a:p>
            <a:r>
              <a:rPr lang="en-GB">
                <a:latin typeface="SassoonPrimaryType"/>
              </a:rPr>
              <a:t>Suggestions for writing: </a:t>
            </a:r>
          </a:p>
          <a:p>
            <a:r>
              <a:rPr lang="en-GB" sz="1600">
                <a:latin typeface="SassoonPrimaryType"/>
              </a:rPr>
              <a:t>- Let children write a small part of your shopping list. Let them be responsible for carrying their list and finding those items when you go to the supermarket.</a:t>
            </a:r>
          </a:p>
          <a:p>
            <a:r>
              <a:rPr lang="en-GB" sz="1600">
                <a:latin typeface="SassoonPrimaryType"/>
              </a:rPr>
              <a:t>-Use magnetic letters on the fridge to spell out a message. Encourage your child to write their name, spell words and organise the letters into alphabetical order. </a:t>
            </a:r>
            <a:endParaRPr lang="en-GB" sz="1600" b="0" i="0">
              <a:solidFill>
                <a:srgbClr val="000000"/>
              </a:solidFill>
              <a:effectLst/>
              <a:latin typeface="SassoonPrimaryType"/>
            </a:endParaRPr>
          </a:p>
          <a:p>
            <a:r>
              <a:rPr lang="en-GB" sz="1600">
                <a:solidFill>
                  <a:srgbClr val="000000"/>
                </a:solidFill>
                <a:latin typeface="SassoonPrimaryType"/>
              </a:rPr>
              <a:t>-</a:t>
            </a:r>
            <a:r>
              <a:rPr lang="en-GB" sz="1600" b="0" i="0">
                <a:effectLst/>
                <a:latin typeface="SassoonPrimaryType"/>
              </a:rPr>
              <a:t>Writing for a real purpose </a:t>
            </a:r>
            <a:r>
              <a:rPr lang="en-GB" sz="1600">
                <a:latin typeface="SassoonPrimaryType"/>
              </a:rPr>
              <a:t>e.g. w</a:t>
            </a:r>
            <a:r>
              <a:rPr lang="en-GB" sz="1600" b="0" i="0">
                <a:effectLst/>
                <a:latin typeface="SassoonPrimaryType"/>
              </a:rPr>
              <a:t>riting cards, shopping lists, or letters to relatives can be motivating real life reasons for writing. </a:t>
            </a:r>
          </a:p>
          <a:p>
            <a:r>
              <a:rPr lang="en-GB" sz="1600">
                <a:latin typeface="SassoonPrimaryType"/>
              </a:rPr>
              <a:t>-After making a cake or doing a craft activity, challenge children to write the recipe or instructions for someone else to use. </a:t>
            </a:r>
          </a:p>
          <a:p>
            <a:r>
              <a:rPr lang="en-GB" sz="1600">
                <a:latin typeface="SassoonPrimaryType"/>
              </a:rPr>
              <a:t>-Write an information page or booklet about something they find interesting e.g. spiders, Dr Who, dinosaurs, cats, etc. Draw a picture and label it or write a caption to go with it</a:t>
            </a:r>
            <a:r>
              <a:rPr lang="en-GB">
                <a:latin typeface="SassoonPrimaryType"/>
              </a:rPr>
              <a:t>.</a:t>
            </a:r>
            <a:endParaRPr lang="en-GB" b="0" i="0">
              <a:effectLst/>
              <a:latin typeface="SassoonPrimaryType"/>
            </a:endParaRPr>
          </a:p>
          <a:p>
            <a:pPr algn="ctr"/>
            <a:r>
              <a:rPr lang="en-GB" b="1">
                <a:solidFill>
                  <a:schemeClr val="tx1"/>
                </a:solidFill>
                <a:latin typeface="SassoonPrimaryType" pitchFamily="2" charset="0"/>
              </a:rPr>
              <a:t>Show your appreciation: praise and encourage, even for small successes!</a:t>
            </a:r>
          </a:p>
          <a:p>
            <a:endParaRPr lang="en-GB">
              <a:latin typeface="SassoonPrimaryType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9EA63D5-8690-84AE-A221-0312F190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chemeClr val="tx1"/>
                </a:solidFill>
                <a:latin typeface="Sassoon Infant Std" panose="020B0503020103030203" pitchFamily="34" charset="0"/>
              </a:rPr>
              <a:t>How to help your child with Maths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8DE526-C4BE-5923-B859-E8267EE7098A}"/>
              </a:ext>
            </a:extLst>
          </p:cNvPr>
          <p:cNvGraphicFramePr>
            <a:graphicFrameLocks noGrp="1"/>
          </p:cNvGraphicFramePr>
          <p:nvPr/>
        </p:nvGraphicFramePr>
        <p:xfrm>
          <a:off x="1752888" y="2059470"/>
          <a:ext cx="8168640" cy="185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8640">
                  <a:extLst>
                    <a:ext uri="{9D8B030D-6E8A-4147-A177-3AD203B41FA5}">
                      <a16:colId xmlns:a16="http://schemas.microsoft.com/office/drawing/2014/main" val="1364797335"/>
                    </a:ext>
                  </a:extLst>
                </a:gridCol>
              </a:tblGrid>
              <a:tr h="3693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9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8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241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24D38-41FC-4642-F0E6-1A223BD506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47B58-2972-CD21-5327-94C673808577}"/>
              </a:ext>
            </a:extLst>
          </p:cNvPr>
          <p:cNvSpPr txBox="1"/>
          <p:nvPr/>
        </p:nvSpPr>
        <p:spPr>
          <a:xfrm>
            <a:off x="1842929" y="1161526"/>
            <a:ext cx="7828722" cy="5909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68630" indent="-28575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Practise recognising numbers. </a:t>
            </a:r>
          </a:p>
          <a:p>
            <a:pPr marL="182880"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Play mental maths games including counting in different amounts, forwards and backwards.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Encourage opportunities for telling the time.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Encourage opportunities for counting coins and money; finding amounts or calculating change when shopping.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Look for numbers on street signs, car registrations and anywhere else!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Look for examples of 2D and 3D shapes around the home.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Identify, weigh or measure  quantities and amounts in the kitchen or in recipes.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>
                <a:latin typeface="SassoonPrimaryType" pitchFamily="2" charset="0"/>
              </a:rPr>
              <a:t>Play games involving numbers or logic, such as dominoes, card games, darts, draughts or chess.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US">
              <a:latin typeface="Trebuchet MS" panose="020B0603020202020204"/>
              <a:ea typeface="+mn-lt"/>
              <a:cs typeface="+mn-lt"/>
            </a:endParaRPr>
          </a:p>
        </p:txBody>
      </p:sp>
      <p:pic>
        <p:nvPicPr>
          <p:cNvPr id="5122" name="Picture 2" descr="Math Clipart Images - Free Download on Freepik">
            <a:extLst>
              <a:ext uri="{FF2B5EF4-FFF2-40B4-BE49-F238E27FC236}">
                <a16:creationId xmlns:a16="http://schemas.microsoft.com/office/drawing/2014/main" id="{7E8BC0E3-8D4A-67EB-AF19-C49250E8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51" y="325289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5695859-A024-2D05-F281-60CFEBC7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7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Science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2E67B4E-2484-886C-A6EA-D664CF8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19681"/>
              </p:ext>
            </p:extLst>
          </p:nvPr>
        </p:nvGraphicFramePr>
        <p:xfrm>
          <a:off x="1102990" y="1410130"/>
          <a:ext cx="924870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244">
                  <a:extLst>
                    <a:ext uri="{9D8B030D-6E8A-4147-A177-3AD203B41FA5}">
                      <a16:colId xmlns:a16="http://schemas.microsoft.com/office/drawing/2014/main" val="1420951654"/>
                    </a:ext>
                  </a:extLst>
                </a:gridCol>
                <a:gridCol w="1321244">
                  <a:extLst>
                    <a:ext uri="{9D8B030D-6E8A-4147-A177-3AD203B41FA5}">
                      <a16:colId xmlns:a16="http://schemas.microsoft.com/office/drawing/2014/main" val="2874422922"/>
                    </a:ext>
                  </a:extLst>
                </a:gridCol>
                <a:gridCol w="1321244">
                  <a:extLst>
                    <a:ext uri="{9D8B030D-6E8A-4147-A177-3AD203B41FA5}">
                      <a16:colId xmlns:a16="http://schemas.microsoft.com/office/drawing/2014/main" val="4064082391"/>
                    </a:ext>
                  </a:extLst>
                </a:gridCol>
                <a:gridCol w="1321244">
                  <a:extLst>
                    <a:ext uri="{9D8B030D-6E8A-4147-A177-3AD203B41FA5}">
                      <a16:colId xmlns:a16="http://schemas.microsoft.com/office/drawing/2014/main" val="887824796"/>
                    </a:ext>
                  </a:extLst>
                </a:gridCol>
                <a:gridCol w="1321244">
                  <a:extLst>
                    <a:ext uri="{9D8B030D-6E8A-4147-A177-3AD203B41FA5}">
                      <a16:colId xmlns:a16="http://schemas.microsoft.com/office/drawing/2014/main" val="2337602811"/>
                    </a:ext>
                  </a:extLst>
                </a:gridCol>
                <a:gridCol w="1321244">
                  <a:extLst>
                    <a:ext uri="{9D8B030D-6E8A-4147-A177-3AD203B41FA5}">
                      <a16:colId xmlns:a16="http://schemas.microsoft.com/office/drawing/2014/main" val="1160851435"/>
                    </a:ext>
                  </a:extLst>
                </a:gridCol>
                <a:gridCol w="1321244">
                  <a:extLst>
                    <a:ext uri="{9D8B030D-6E8A-4147-A177-3AD203B41FA5}">
                      <a16:colId xmlns:a16="http://schemas.microsoft.com/office/drawing/2014/main" val="1148060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Science Year 1 </a:t>
                      </a:r>
                      <a:endParaRPr lang="en-GB" b="1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/>
                      <a:endParaRPr lang="en-GB" b="1"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Plants – identify and name common;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basic structure of flowering plants and trees.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Seasonal changes – seasons and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weather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Animals including humans – identify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and name common; fish, amphibians,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reptiles, birds and mammals;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carnivores, herbivores and omnivores; basic human body parts and link to senses.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Seasonal changes – seasons and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weather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FF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Materials – identify and name common, simple properties.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206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Seasonal changes – seasons and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weather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3600" b="0" i="0"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35593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0534CB9D-ED17-F85B-C829-0CD3B844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3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Maths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8DE526-C4BE-5923-B859-E8267EE70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16868"/>
              </p:ext>
            </p:extLst>
          </p:nvPr>
        </p:nvGraphicFramePr>
        <p:xfrm>
          <a:off x="1752888" y="2059470"/>
          <a:ext cx="8168640" cy="185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8640">
                  <a:extLst>
                    <a:ext uri="{9D8B030D-6E8A-4147-A177-3AD203B41FA5}">
                      <a16:colId xmlns:a16="http://schemas.microsoft.com/office/drawing/2014/main" val="1364797335"/>
                    </a:ext>
                  </a:extLst>
                </a:gridCol>
              </a:tblGrid>
              <a:tr h="3693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9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8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241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24D38-41FC-4642-F0E6-1A223BD506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5C2EA58-5E92-DB6B-303E-4BE6C61C0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91337"/>
              </p:ext>
            </p:extLst>
          </p:nvPr>
        </p:nvGraphicFramePr>
        <p:xfrm>
          <a:off x="970385" y="1697535"/>
          <a:ext cx="1055292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560">
                  <a:extLst>
                    <a:ext uri="{9D8B030D-6E8A-4147-A177-3AD203B41FA5}">
                      <a16:colId xmlns:a16="http://schemas.microsoft.com/office/drawing/2014/main" val="1420951654"/>
                    </a:ext>
                  </a:extLst>
                </a:gridCol>
                <a:gridCol w="1507560">
                  <a:extLst>
                    <a:ext uri="{9D8B030D-6E8A-4147-A177-3AD203B41FA5}">
                      <a16:colId xmlns:a16="http://schemas.microsoft.com/office/drawing/2014/main" val="2874422922"/>
                    </a:ext>
                  </a:extLst>
                </a:gridCol>
                <a:gridCol w="1507560">
                  <a:extLst>
                    <a:ext uri="{9D8B030D-6E8A-4147-A177-3AD203B41FA5}">
                      <a16:colId xmlns:a16="http://schemas.microsoft.com/office/drawing/2014/main" val="4064082391"/>
                    </a:ext>
                  </a:extLst>
                </a:gridCol>
                <a:gridCol w="1507560">
                  <a:extLst>
                    <a:ext uri="{9D8B030D-6E8A-4147-A177-3AD203B41FA5}">
                      <a16:colId xmlns:a16="http://schemas.microsoft.com/office/drawing/2014/main" val="887824796"/>
                    </a:ext>
                  </a:extLst>
                </a:gridCol>
                <a:gridCol w="1507560">
                  <a:extLst>
                    <a:ext uri="{9D8B030D-6E8A-4147-A177-3AD203B41FA5}">
                      <a16:colId xmlns:a16="http://schemas.microsoft.com/office/drawing/2014/main" val="2337602811"/>
                    </a:ext>
                  </a:extLst>
                </a:gridCol>
                <a:gridCol w="1507560">
                  <a:extLst>
                    <a:ext uri="{9D8B030D-6E8A-4147-A177-3AD203B41FA5}">
                      <a16:colId xmlns:a16="http://schemas.microsoft.com/office/drawing/2014/main" val="1160851435"/>
                    </a:ext>
                  </a:extLst>
                </a:gridCol>
                <a:gridCol w="1507560">
                  <a:extLst>
                    <a:ext uri="{9D8B030D-6E8A-4147-A177-3AD203B41FA5}">
                      <a16:colId xmlns:a16="http://schemas.microsoft.com/office/drawing/2014/main" val="1148060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Maths Year 1 </a:t>
                      </a:r>
                      <a:endParaRPr lang="en-GB" b="1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endParaRPr lang="en-GB"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Place value</a:t>
                      </a: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Addition and subtraction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Addition and subtraction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Geometry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Place value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Addition and subtraction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Place value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Length and height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Mass and Volume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Multiplication and Division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Fractions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Position and direction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Place value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Money </a:t>
                      </a:r>
                    </a:p>
                    <a:p>
                      <a:pPr algn="ctr" rtl="0" fontAlgn="base"/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  <a:p>
                      <a:pPr algn="ctr" rtl="0" fontAlgn="base"/>
                      <a:r>
                        <a:rPr lang="en-GB" sz="1800" b="0" i="0">
                          <a:solidFill>
                            <a:schemeClr val="tx1"/>
                          </a:solidFill>
                          <a:effectLst/>
                          <a:latin typeface="Sassoon Infant Std" panose="020B0503020103030203" pitchFamily="34" charset="0"/>
                        </a:rPr>
                        <a:t>Time </a:t>
                      </a:r>
                      <a:endParaRPr lang="en-GB" sz="4000" b="0" i="0">
                        <a:solidFill>
                          <a:schemeClr val="tx1"/>
                        </a:solidFill>
                        <a:effectLst/>
                        <a:latin typeface="Sassoon Infant Std" panose="020B0503020103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35593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CB91C6AC-EE1A-AB1F-FC0E-D2CD5458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353" y="0"/>
            <a:ext cx="9101482" cy="861390"/>
          </a:xfrm>
        </p:spPr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Sassoon Infant Std" panose="020B0503020103030203" pitchFamily="34" charset="0"/>
              </a:rPr>
              <a:t>Topic – The Toys that time forgot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13EE90-4B0B-6FC8-CE02-7C529858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08082"/>
              </p:ext>
            </p:extLst>
          </p:nvPr>
        </p:nvGraphicFramePr>
        <p:xfrm>
          <a:off x="1562406" y="945792"/>
          <a:ext cx="8817429" cy="5332124"/>
        </p:xfrm>
        <a:graphic>
          <a:graphicData uri="http://schemas.openxmlformats.org/drawingml/2006/table">
            <a:tbl>
              <a:tblPr/>
              <a:tblGrid>
                <a:gridCol w="1746380">
                  <a:extLst>
                    <a:ext uri="{9D8B030D-6E8A-4147-A177-3AD203B41FA5}">
                      <a16:colId xmlns:a16="http://schemas.microsoft.com/office/drawing/2014/main" val="1066375456"/>
                    </a:ext>
                  </a:extLst>
                </a:gridCol>
                <a:gridCol w="1800808">
                  <a:extLst>
                    <a:ext uri="{9D8B030D-6E8A-4147-A177-3AD203B41FA5}">
                      <a16:colId xmlns:a16="http://schemas.microsoft.com/office/drawing/2014/main" val="452547294"/>
                    </a:ext>
                  </a:extLst>
                </a:gridCol>
                <a:gridCol w="5270241">
                  <a:extLst>
                    <a:ext uri="{9D8B030D-6E8A-4147-A177-3AD203B41FA5}">
                      <a16:colId xmlns:a16="http://schemas.microsoft.com/office/drawing/2014/main" val="975311689"/>
                    </a:ext>
                  </a:extLst>
                </a:gridCol>
              </a:tblGrid>
              <a:tr h="53274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Term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Subject​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Learning​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07626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Autumn ​1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History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​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How am I making History?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01969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Design </a:t>
                      </a:r>
                      <a:r>
                        <a:rPr lang="en-GB" sz="1400" b="1" i="0" err="1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Technnology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Making a moving story book.</a:t>
                      </a:r>
                    </a:p>
                    <a:p>
                      <a:pPr algn="l" fontAlgn="base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  <a:p>
                      <a:pPr algn="l" fontAlgn="base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Constructing a Windmill.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18763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Autumn ​2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Geography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What is it like here?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8863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Art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 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Make your mark.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07148"/>
                  </a:ext>
                </a:extLst>
              </a:tr>
              <a:tr h="1385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Spring ​1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Art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Colour Splash.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36911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History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How have toys changed?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60526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Spring ​2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Design </a:t>
                      </a:r>
                      <a:r>
                        <a:rPr lang="en-GB" sz="1600" b="1" i="0" err="1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Technnology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Puppets</a:t>
                      </a:r>
                    </a:p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Wheels and Axles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75737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Geography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What is the weather like in the UK?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450502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Summer 1 </a:t>
                      </a:r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Art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Paper play.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922544"/>
                  </a:ext>
                </a:extLst>
              </a:tr>
              <a:tr h="304426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rgbClr val="FFFFFF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Geography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How have explorers changed the world?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585309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chemeClr val="tx1"/>
                          </a:solidFill>
                          <a:effectLst/>
                          <a:latin typeface="SassoonPrimaryType"/>
                        </a:rPr>
                        <a:t>Summer 2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Art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Woven Wonders 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330444"/>
                  </a:ext>
                </a:extLst>
              </a:tr>
              <a:tr h="253937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chemeClr val="tx1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Design Technology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Smoothies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601970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l" fontAlgn="base"/>
                      <a:endParaRPr lang="en-GB" sz="1600" b="1" i="0">
                        <a:solidFill>
                          <a:schemeClr val="tx1"/>
                        </a:solidFill>
                        <a:effectLst/>
                        <a:latin typeface="SassoonPrimaryType"/>
                      </a:endParaRP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Geography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SassoonPrimaryType"/>
                        </a:rPr>
                        <a:t>What is it like to live in Shanghai?</a:t>
                      </a:r>
                    </a:p>
                  </a:txBody>
                  <a:tcPr marL="76107" marR="76107" marT="38053" marB="38053">
                    <a:lnL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7981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F229886-4F1A-6A5C-E114-3914BDEC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215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B6E39D-7DF4-4914-D72C-CD449453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6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262" y="107211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Useful Websites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D414A5-3D3C-6142-576F-9D4CBA16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47704"/>
              </p:ext>
            </p:extLst>
          </p:nvPr>
        </p:nvGraphicFramePr>
        <p:xfrm>
          <a:off x="3883856" y="1326380"/>
          <a:ext cx="5950609" cy="3876246"/>
        </p:xfrm>
        <a:graphic>
          <a:graphicData uri="http://schemas.openxmlformats.org/drawingml/2006/table">
            <a:tbl>
              <a:tblPr/>
              <a:tblGrid>
                <a:gridCol w="2436725">
                  <a:extLst>
                    <a:ext uri="{9D8B030D-6E8A-4147-A177-3AD203B41FA5}">
                      <a16:colId xmlns:a16="http://schemas.microsoft.com/office/drawing/2014/main" val="3705876296"/>
                    </a:ext>
                  </a:extLst>
                </a:gridCol>
                <a:gridCol w="3513884">
                  <a:extLst>
                    <a:ext uri="{9D8B030D-6E8A-4147-A177-3AD203B41FA5}">
                      <a16:colId xmlns:a16="http://schemas.microsoft.com/office/drawing/2014/main" val="2349400928"/>
                    </a:ext>
                  </a:extLst>
                </a:gridCol>
              </a:tblGrid>
              <a:tr h="1370167">
                <a:tc>
                  <a:txBody>
                    <a:bodyPr/>
                    <a:lstStyle/>
                    <a:p>
                      <a:pPr fontAlgn="t"/>
                      <a:endParaRPr lang="en-GB" sz="2400" u="sng">
                        <a:solidFill>
                          <a:schemeClr val="accent1"/>
                        </a:solidFill>
                        <a:effectLst/>
                        <a:latin typeface="SassoonPrimaryType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2400" b="0" i="0" u="sng" strike="noStrike">
                          <a:solidFill>
                            <a:schemeClr val="accent1"/>
                          </a:solidFill>
                          <a:effectLst/>
                          <a:latin typeface="SassoonPrimaryType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www.spellingshed.com</a:t>
                      </a:r>
                      <a:r>
                        <a:rPr lang="en-GB" sz="2400" b="0" i="0" u="sng">
                          <a:solidFill>
                            <a:schemeClr val="accent1"/>
                          </a:solidFill>
                          <a:effectLst/>
                          <a:latin typeface="SassoonPrimaryType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u="sng">
                          <a:solidFill>
                            <a:schemeClr val="accent1"/>
                          </a:solidFill>
                          <a:effectLst/>
                          <a:latin typeface="SassoonPrimaryType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https://www.bbc.co.uk/iplayer/episodes/b08bzfnh/numberblocks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47631"/>
                  </a:ext>
                </a:extLst>
              </a:tr>
              <a:tr h="1287624">
                <a:tc>
                  <a:txBody>
                    <a:bodyPr/>
                    <a:lstStyle/>
                    <a:p>
                      <a:pPr fontAlgn="t"/>
                      <a:endParaRPr lang="en-GB" sz="2400">
                        <a:solidFill>
                          <a:schemeClr val="accent1"/>
                        </a:solidFill>
                        <a:effectLst/>
                        <a:latin typeface="SassoonPrimaryType"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chemeClr val="accent1"/>
                          </a:solidFill>
                          <a:effectLst/>
                          <a:latin typeface="SassoonPrimaryType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www.spag.com</a:t>
                      </a:r>
                      <a:r>
                        <a:rPr lang="en-GB" sz="2400" b="0" i="0">
                          <a:solidFill>
                            <a:schemeClr val="accent1"/>
                          </a:solidFill>
                          <a:effectLst/>
                          <a:latin typeface="SassoonPrimaryType"/>
                        </a:rPr>
                        <a:t> 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solidFill>
                          <a:schemeClr val="accent1"/>
                        </a:solidFill>
                        <a:effectLst/>
                        <a:latin typeface="SassoonPrimaryType"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chemeClr val="accent1"/>
                          </a:solidFill>
                          <a:effectLst/>
                          <a:latin typeface="SassoonPrimaryType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https://play.prodigygame.com/</a:t>
                      </a:r>
                      <a:r>
                        <a:rPr lang="en-GB" sz="2400" b="0" i="0">
                          <a:solidFill>
                            <a:schemeClr val="accent1"/>
                          </a:solidFill>
                          <a:effectLst/>
                          <a:latin typeface="SassoonPrimaryType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8106"/>
                  </a:ext>
                </a:extLst>
              </a:tr>
              <a:tr h="1218455">
                <a:tc>
                  <a:txBody>
                    <a:bodyPr/>
                    <a:lstStyle/>
                    <a:p>
                      <a:pPr fontAlgn="t"/>
                      <a:endParaRPr lang="en-GB" sz="2400">
                        <a:solidFill>
                          <a:schemeClr val="accent1"/>
                        </a:solidFill>
                        <a:effectLst/>
                        <a:latin typeface="SassoonPrimaryType"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chemeClr val="accent1"/>
                          </a:solidFill>
                          <a:effectLst/>
                          <a:latin typeface="SassoonPrimaryType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https://readtheory.org</a:t>
                      </a:r>
                      <a:r>
                        <a:rPr lang="en-GB" sz="2400" b="0" i="0">
                          <a:solidFill>
                            <a:schemeClr val="accent1"/>
                          </a:solidFill>
                          <a:effectLst/>
                          <a:latin typeface="SassoonPrimaryType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>
                          <a:solidFill>
                            <a:schemeClr val="accent1"/>
                          </a:solidFill>
                          <a:effectLst/>
                          <a:latin typeface="SassoonPrimaryType"/>
                        </a:rPr>
                        <a:t>https://www.bbc.co.uk/cbeebies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77469"/>
                  </a:ext>
                </a:extLst>
              </a:tr>
            </a:tbl>
          </a:graphicData>
        </a:graphic>
      </p:graphicFrame>
      <p:pic>
        <p:nvPicPr>
          <p:cNvPr id="1027" name="Picture 3">
            <a:extLst>
              <a:ext uri="{FF2B5EF4-FFF2-40B4-BE49-F238E27FC236}">
                <a16:creationId xmlns:a16="http://schemas.microsoft.com/office/drawing/2014/main" id="{3352CF43-B4B1-EDBA-41E9-E2DFC6D6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7" y="1572912"/>
            <a:ext cx="24098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774ADBB-B0BD-21E3-82ED-CF6C031C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92" y="3040393"/>
            <a:ext cx="22002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earning Links - Shankhill C of E Primary School">
            <a:extLst>
              <a:ext uri="{FF2B5EF4-FFF2-40B4-BE49-F238E27FC236}">
                <a16:creationId xmlns:a16="http://schemas.microsoft.com/office/drawing/2014/main" id="{22EC4C31-A39D-E3E4-9E94-AB599FF9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2" y="4653986"/>
            <a:ext cx="1763545" cy="8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5161B-6805-0149-B587-7F3290D93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4154" y="171854"/>
            <a:ext cx="2305817" cy="1593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787C29-679B-6B7F-2B08-AB44CB964E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3384" y="2199350"/>
            <a:ext cx="2073035" cy="116951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9AD47B3-AAE6-AD3F-5487-F1F4288B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668F9-3FFD-8195-EFE8-99788EA4DA30}"/>
              </a:ext>
            </a:extLst>
          </p:cNvPr>
          <p:cNvSpPr txBox="1"/>
          <p:nvPr/>
        </p:nvSpPr>
        <p:spPr>
          <a:xfrm>
            <a:off x="5439747" y="5626359"/>
            <a:ext cx="2985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Phonics shed</a:t>
            </a:r>
          </a:p>
          <a:p>
            <a:r>
              <a:rPr lang="en-GB" err="1"/>
              <a:t>Numbots</a:t>
            </a:r>
            <a:endParaRPr lang="en-GB"/>
          </a:p>
          <a:p>
            <a:r>
              <a:rPr lang="en-GB"/>
              <a:t>Reading wise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2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262" y="107211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Key Dates - Autumn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769A9-1CF4-F32B-CD86-60A4AD5ABBE8}"/>
              </a:ext>
            </a:extLst>
          </p:cNvPr>
          <p:cNvSpPr txBox="1"/>
          <p:nvPr/>
        </p:nvSpPr>
        <p:spPr>
          <a:xfrm>
            <a:off x="1954075" y="985103"/>
            <a:ext cx="8794790" cy="6217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27/9/24 Macmillan Coffee Morning 9.15am Whole School &amp; Community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1/10/24 Phonics and Fancy Cakes Parent Workshop 6.00pm Rec-KS2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8/10/24 SEND surgery 9.00am &amp; 3.30pm Whole School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14/10/24 Recycling Week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23/10/24 School Disco Time TBC Year 1-6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24/10/24 Harvest Collection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25/10/24 INSET Day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28-1/11/24 HALF – TERM HOLIDAY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11/11/24 Remembrance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12/11/24 Flu Immunisation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12-14/11/24 Parent Reading lesson observations 9-10.00am Whole School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15/11/24 Children In Need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18/11/24 Road Safety Week Whole School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19/11/24 Oracy &amp; Oreos Parent Workshop 6.00pm Whole School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3-4/12/24 Parent Consultations 3.30-6.00pm Whole School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11/12/24 Christmas Nativity Time TBC EYFS &amp; Year 1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13/12/24 Christmas Fayre 3.30pm Whole School &amp; Community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19/12/24 Carols around the tree 3.20pm Whole School Parents</a:t>
            </a:r>
          </a:p>
          <a:p>
            <a:pPr algn="l"/>
            <a:r>
              <a:rPr lang="en-GB" sz="2000" b="0" i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23/12-3/1/25 CHRISTMAS HOLIDAYS Whole School</a:t>
            </a:r>
          </a:p>
          <a:p>
            <a:pPr fontAlgn="base"/>
            <a:r>
              <a:rPr lang="en-GB"/>
              <a:t>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1262E0-0700-AFE6-FB68-5E69B6BE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4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15E295-518D-498A-8FEE-9DED2F7E5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30" y="748229"/>
            <a:ext cx="7481400" cy="5361541"/>
          </a:xfr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BB78BCA-F618-62AB-E3C7-5E6D6D2E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9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1AF85-993C-531B-52DE-6A3749678EEA}"/>
              </a:ext>
            </a:extLst>
          </p:cNvPr>
          <p:cNvSpPr txBox="1"/>
          <p:nvPr/>
        </p:nvSpPr>
        <p:spPr>
          <a:xfrm>
            <a:off x="3237722" y="2133600"/>
            <a:ext cx="70632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>
                <a:latin typeface="Sassoon Infant Std" panose="020B0503020103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327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49" y="887898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What do children need every 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53914-6B10-413B-316D-8F0F17A9E06B}"/>
              </a:ext>
            </a:extLst>
          </p:cNvPr>
          <p:cNvSpPr txBox="1"/>
          <p:nvPr/>
        </p:nvSpPr>
        <p:spPr>
          <a:xfrm>
            <a:off x="2239618" y="2159391"/>
            <a:ext cx="9796872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</a:rPr>
              <a:t>Correct uniform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</a:rPr>
              <a:t>Suitable school bag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</a:rPr>
              <a:t>Coat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</a:rPr>
              <a:t>Water bottle for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</a:rPr>
              <a:t>Reading journal and reading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</a:rPr>
              <a:t>Library book (Thursdays are our library days).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  <a:ea typeface="+mn-lt"/>
                <a:cs typeface="+mn-lt"/>
              </a:rPr>
              <a:t>PE Kit on their peg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sz="3200">
                <a:latin typeface="Sassoon Infant Std" panose="020B0503020103030203" pitchFamily="34" charset="0"/>
                <a:ea typeface="+mn-lt"/>
                <a:cs typeface="+mn-lt"/>
              </a:rPr>
              <a:t>Homework – handed out on Friday and </a:t>
            </a:r>
            <a:endParaRPr lang="en-US" sz="3200">
              <a:latin typeface="Sassoon Infant Std" panose="020B0503020103030203" pitchFamily="34" charset="0"/>
              <a:ea typeface="+mn-lt"/>
              <a:cs typeface="+mn-lt"/>
            </a:endParaRPr>
          </a:p>
          <a:p>
            <a:r>
              <a:rPr lang="en-GB" sz="3200">
                <a:latin typeface="Sassoon Infant Std" panose="020B0503020103030203" pitchFamily="34" charset="0"/>
                <a:ea typeface="+mn-lt"/>
                <a:cs typeface="+mn-lt"/>
              </a:rPr>
              <a:t>returned by the following Wednesday.</a:t>
            </a:r>
            <a:endParaRPr lang="en-US" sz="3200">
              <a:latin typeface="Sassoon Infant Std" panose="020B0503020103030203" pitchFamily="34" charset="0"/>
              <a:ea typeface="+mn-lt"/>
              <a:cs typeface="+mn-lt"/>
            </a:endParaRPr>
          </a:p>
          <a:p>
            <a:endParaRPr lang="en-GB" sz="3200">
              <a:latin typeface="Sassoon Infant Std" panose="020B0503020103030203" pitchFamily="34" charset="0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4C9BA9F-49A8-0F92-BCF9-A374514A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8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494" y="41454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Timetable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41C4111-6EFA-037A-7975-51E79829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38E9B-3940-CCAB-0E7D-71354ECB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703" y="902844"/>
            <a:ext cx="8117997" cy="56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P.E.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53914-6B10-413B-316D-8F0F17A9E06B}"/>
              </a:ext>
            </a:extLst>
          </p:cNvPr>
          <p:cNvSpPr txBox="1"/>
          <p:nvPr/>
        </p:nvSpPr>
        <p:spPr>
          <a:xfrm>
            <a:off x="1126434" y="878563"/>
            <a:ext cx="83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Sassoon Infant Std" panose="020B0503020103030203" pitchFamily="34" charset="0"/>
              </a:rPr>
              <a:t>PE Days are </a:t>
            </a:r>
            <a:r>
              <a:rPr lang="en-GB" sz="3200" b="1">
                <a:latin typeface="Sassoon Infant Std" panose="020B0503020103030203" pitchFamily="34" charset="0"/>
              </a:rPr>
              <a:t>Thursday</a:t>
            </a:r>
            <a:r>
              <a:rPr lang="en-GB" sz="3200">
                <a:latin typeface="Sassoon Infant Std" panose="020B0503020103030203" pitchFamily="34" charset="0"/>
              </a:rPr>
              <a:t> (indoor) and </a:t>
            </a:r>
            <a:r>
              <a:rPr lang="en-GB" sz="3200" b="1">
                <a:latin typeface="Sassoon Infant Std" panose="020B0503020103030203" pitchFamily="34" charset="0"/>
              </a:rPr>
              <a:t>Tuesday</a:t>
            </a:r>
            <a:r>
              <a:rPr lang="en-GB" sz="3200">
                <a:latin typeface="Sassoon Infant Std" panose="020B0503020103030203" pitchFamily="34" charset="0"/>
              </a:rPr>
              <a:t> (outdoor).</a:t>
            </a:r>
          </a:p>
          <a:p>
            <a:endParaRPr lang="en-GB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FDEBC-644C-AB4B-058F-F688013A5FD6}"/>
              </a:ext>
            </a:extLst>
          </p:cNvPr>
          <p:cNvSpPr txBox="1"/>
          <p:nvPr/>
        </p:nvSpPr>
        <p:spPr>
          <a:xfrm>
            <a:off x="3093022" y="2448223"/>
            <a:ext cx="8127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Sassoon Infant Std" panose="020B0503020103030203" pitchFamily="34" charset="0"/>
              </a:rPr>
              <a:t>ALL Children MUST have the correct kit: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Sassoon Infant Std" panose="020B0503020103030203" pitchFamily="34" charset="0"/>
              </a:rPr>
              <a:t>Plain white t-shirt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Sassoon Infant Std" panose="020B0503020103030203" pitchFamily="34" charset="0"/>
              </a:rPr>
              <a:t>Plain black shorts/joggers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Sassoon Infant Std" panose="020B0503020103030203" pitchFamily="34" charset="0"/>
              </a:rPr>
              <a:t>Black hoodie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Sassoon Infant Std" panose="020B0503020103030203" pitchFamily="34" charset="0"/>
              </a:rPr>
              <a:t>Suitable trainers – must be a change of shoes</a:t>
            </a:r>
          </a:p>
          <a:p>
            <a:r>
              <a:rPr lang="en-GB" sz="2800">
                <a:latin typeface="Sassoon Infant Std" panose="020B0503020103030203" pitchFamily="34" charset="0"/>
              </a:rPr>
              <a:t>All kit to be kept in a separate bag which stays in school all half term.</a:t>
            </a:r>
          </a:p>
          <a:p>
            <a:r>
              <a:rPr lang="en-GB" sz="2800">
                <a:latin typeface="Sassoon Infant Std" panose="020B0503020103030203" pitchFamily="34" charset="0"/>
              </a:rPr>
              <a:t>If children do after school clubs they will need a  separate kit for this which they can then go home in.</a:t>
            </a:r>
          </a:p>
        </p:txBody>
      </p:sp>
      <p:pic>
        <p:nvPicPr>
          <p:cNvPr id="3074" name="Picture 2" descr="Free Vectors | physical education">
            <a:extLst>
              <a:ext uri="{FF2B5EF4-FFF2-40B4-BE49-F238E27FC236}">
                <a16:creationId xmlns:a16="http://schemas.microsoft.com/office/drawing/2014/main" id="{8A2F8FB0-48C4-86F9-7A12-C72C9EE8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55" y="199201"/>
            <a:ext cx="2601935" cy="18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35E06C1-444A-5969-55A5-2758632E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7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C3ECA-D5DC-877D-5636-4F6DE7576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CEA682D-934A-FF72-3686-F920037B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25F71-D62A-65DC-8546-AD4AE8E4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15" y="725383"/>
            <a:ext cx="9627301" cy="53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353" y="-108448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A68BF-4C27-3E07-58A6-0090DD04C204}"/>
              </a:ext>
            </a:extLst>
          </p:cNvPr>
          <p:cNvSpPr txBox="1"/>
          <p:nvPr/>
        </p:nvSpPr>
        <p:spPr>
          <a:xfrm>
            <a:off x="1712844" y="689788"/>
            <a:ext cx="10231506" cy="61093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300">
                <a:latin typeface="Sassoon Infant Std" panose="020B0503020103030203" pitchFamily="34" charset="0"/>
              </a:rPr>
              <a:t>Every week:</a:t>
            </a:r>
          </a:p>
          <a:p>
            <a:r>
              <a:rPr lang="en-GB" sz="2300" b="1">
                <a:latin typeface="Sassoon Infant Std" panose="020B0503020103030203" pitchFamily="34" charset="0"/>
              </a:rPr>
              <a:t>Reading</a:t>
            </a:r>
            <a:r>
              <a:rPr lang="en-GB" sz="2300">
                <a:latin typeface="Sassoon Infant Std" panose="020B0503020103030203" pitchFamily="34" charset="0"/>
              </a:rPr>
              <a:t> – children should aim to read at home for approximately 30 minutes every day.  They should record the reading (</a:t>
            </a:r>
            <a:r>
              <a:rPr lang="en-GB" sz="2300" err="1">
                <a:latin typeface="Sassoon Infant Std" panose="020B0503020103030203" pitchFamily="34" charset="0"/>
              </a:rPr>
              <a:t>eg</a:t>
            </a:r>
            <a:r>
              <a:rPr lang="en-GB" sz="2300">
                <a:latin typeface="Sassoon Infant Std" panose="020B0503020103030203" pitchFamily="34" charset="0"/>
              </a:rPr>
              <a:t> book title/page numbers completed) in their journal.   </a:t>
            </a:r>
          </a:p>
          <a:p>
            <a:endParaRPr lang="en-GB" sz="2300">
              <a:latin typeface="Sassoon Infant Std" panose="020B0503020103030203" pitchFamily="34" charset="0"/>
            </a:endParaRPr>
          </a:p>
          <a:p>
            <a:r>
              <a:rPr lang="en-GB" sz="2300" b="1">
                <a:latin typeface="Sassoon Infant Std" panose="020B0503020103030203" pitchFamily="34" charset="0"/>
              </a:rPr>
              <a:t>Maths</a:t>
            </a:r>
            <a:r>
              <a:rPr lang="en-GB" sz="2300">
                <a:latin typeface="Sassoon Infant Std" panose="020B0503020103030203" pitchFamily="34" charset="0"/>
              </a:rPr>
              <a:t> –work sheet/task – Friday</a:t>
            </a:r>
          </a:p>
          <a:p>
            <a:endParaRPr lang="en-GB" sz="2300">
              <a:latin typeface="Sassoon Infant Std" panose="020B0503020103030203" pitchFamily="34" charset="0"/>
            </a:endParaRPr>
          </a:p>
          <a:p>
            <a:r>
              <a:rPr lang="en-GB" sz="2300" b="1" err="1">
                <a:latin typeface="Sassoon Infant Std" panose="020B0503020103030203" pitchFamily="34" charset="0"/>
              </a:rPr>
              <a:t>Thunks</a:t>
            </a:r>
            <a:r>
              <a:rPr lang="en-GB" sz="2300">
                <a:latin typeface="Sassoon Infant Std" panose="020B0503020103030203" pitchFamily="34" charset="0"/>
              </a:rPr>
              <a:t> – sticker on child’s jumper for you to </a:t>
            </a:r>
            <a:r>
              <a:rPr lang="en-GB" sz="2300" err="1">
                <a:latin typeface="Sassoon Infant Std" panose="020B0503020103030203" pitchFamily="34" charset="0"/>
              </a:rPr>
              <a:t>enagage</a:t>
            </a:r>
            <a:r>
              <a:rPr lang="en-GB" sz="2300">
                <a:latin typeface="Sassoon Infant Std" panose="020B0503020103030203" pitchFamily="34" charset="0"/>
              </a:rPr>
              <a:t> in a conversation with your child. </a:t>
            </a:r>
          </a:p>
          <a:p>
            <a:endParaRPr lang="en-GB" sz="2300" b="1">
              <a:latin typeface="Sassoon Infant Std" panose="020B0503020103030203" pitchFamily="34" charset="0"/>
            </a:endParaRPr>
          </a:p>
          <a:p>
            <a:r>
              <a:rPr lang="en-GB" sz="2300" b="1">
                <a:latin typeface="Sassoon Infant Std" panose="020B0503020103030203" pitchFamily="34" charset="0"/>
              </a:rPr>
              <a:t>Spelling</a:t>
            </a:r>
            <a:r>
              <a:rPr lang="en-GB" sz="2300">
                <a:latin typeface="Sassoon Infant Std" panose="020B0503020103030203" pitchFamily="34" charset="0"/>
              </a:rPr>
              <a:t> – Games on spelling shed to practice weekly spellings – Friday</a:t>
            </a:r>
          </a:p>
          <a:p>
            <a:endParaRPr lang="en-GB" sz="2300">
              <a:latin typeface="Sassoon Infant Std" panose="020B0503020103030203" pitchFamily="34" charset="0"/>
            </a:endParaRPr>
          </a:p>
          <a:p>
            <a:r>
              <a:rPr lang="en-GB" sz="2300" b="1">
                <a:latin typeface="Sassoon Infant Std" panose="020B0503020103030203" pitchFamily="34" charset="0"/>
              </a:rPr>
              <a:t>Termly ‘I Choose</a:t>
            </a:r>
            <a:r>
              <a:rPr lang="en-GB" sz="2300">
                <a:latin typeface="Sassoon Infant Std" panose="020B0503020103030203" pitchFamily="34" charset="0"/>
              </a:rPr>
              <a:t>’ homework – grid of activities linked to English text and Topic. Children choose at least 6 activities and complete these over the term. To be competed in homework book. </a:t>
            </a:r>
          </a:p>
          <a:p>
            <a:r>
              <a:rPr lang="en-GB" sz="2300">
                <a:latin typeface="Sassoon Infant Std" panose="020B0503020103030203" pitchFamily="34" charset="0"/>
              </a:rPr>
              <a:t>Children present their homework to the class at the end of every term in a “show and tell” presentation session</a:t>
            </a:r>
            <a:r>
              <a:rPr lang="en-GB" sz="2300"/>
              <a:t>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F67AAAA-1554-9140-A3A7-6BAA7AF2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0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353" y="-108448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/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A68BF-4C27-3E07-58A6-0090DD04C204}"/>
              </a:ext>
            </a:extLst>
          </p:cNvPr>
          <p:cNvSpPr txBox="1"/>
          <p:nvPr/>
        </p:nvSpPr>
        <p:spPr>
          <a:xfrm>
            <a:off x="2030508" y="533867"/>
            <a:ext cx="95201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Sassoon Infant Std" panose="020B0503020103030203" pitchFamily="34" charset="0"/>
              </a:rPr>
              <a:t>Termly ‘I Choose</a:t>
            </a:r>
            <a:r>
              <a:rPr lang="en-GB" sz="2400">
                <a:latin typeface="Sassoon Infant Std" panose="020B0503020103030203" pitchFamily="34" charset="0"/>
              </a:rPr>
              <a:t>’ homework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72A00-4DF4-9D8C-79C9-8E5A428C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16" y="1157325"/>
            <a:ext cx="7331075" cy="516680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29A4A9A-A2AF-C659-2570-45ACBE69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2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School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A68BF-4C27-3E07-58A6-0090DD04C204}"/>
              </a:ext>
            </a:extLst>
          </p:cNvPr>
          <p:cNvSpPr txBox="1"/>
          <p:nvPr/>
        </p:nvSpPr>
        <p:spPr>
          <a:xfrm>
            <a:off x="1490535" y="1106899"/>
            <a:ext cx="566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latin typeface="Sassoon Infant Std" panose="020B0503020103030203" pitchFamily="34" charset="0"/>
              </a:rPr>
              <a:t>Friendship</a:t>
            </a:r>
          </a:p>
          <a:p>
            <a:r>
              <a:rPr lang="en-GB" sz="5400" b="1">
                <a:latin typeface="Sassoon Infant Std" panose="020B0503020103030203" pitchFamily="34" charset="0"/>
              </a:rPr>
              <a:t>Respect </a:t>
            </a:r>
          </a:p>
          <a:p>
            <a:r>
              <a:rPr lang="en-GB" sz="5400" b="1">
                <a:latin typeface="Sassoon Infant Std" panose="020B0503020103030203" pitchFamily="34" charset="0"/>
              </a:rPr>
              <a:t>Integrity</a:t>
            </a:r>
          </a:p>
          <a:p>
            <a:r>
              <a:rPr lang="en-GB" sz="5400" b="1">
                <a:latin typeface="Sassoon Infant Std" panose="020B0503020103030203" pitchFamily="34" charset="0"/>
              </a:rPr>
              <a:t>Equality</a:t>
            </a:r>
          </a:p>
          <a:p>
            <a:r>
              <a:rPr lang="en-GB" sz="5400" b="1">
                <a:latin typeface="Sassoon Infant Std" panose="020B0503020103030203" pitchFamily="34" charset="0"/>
              </a:rPr>
              <a:t>Nurture</a:t>
            </a:r>
          </a:p>
          <a:p>
            <a:r>
              <a:rPr lang="en-GB" sz="5400" b="1">
                <a:latin typeface="Sassoon Infant Std" panose="020B0503020103030203" pitchFamily="34" charset="0"/>
              </a:rPr>
              <a:t>Determination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04485A0-FD5C-067F-3CE2-35D5B6F6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50159-D0DA-59D4-7D76-C5621A45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39" y="927832"/>
            <a:ext cx="6622395" cy="45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latin typeface="Sassoon Infant Std" panose="020B0503020103030203" pitchFamily="34" charset="0"/>
              </a:rPr>
              <a:t>English</a:t>
            </a:r>
          </a:p>
        </p:txBody>
      </p:sp>
      <p:pic>
        <p:nvPicPr>
          <p:cNvPr id="1028" name="Picture 4" descr="Tabby McTat, the Musical Cat: Amazon.co.uk: Donaldson, Julia, Scheffler,  Axel: 9780545451680: Books">
            <a:extLst>
              <a:ext uri="{FF2B5EF4-FFF2-40B4-BE49-F238E27FC236}">
                <a16:creationId xmlns:a16="http://schemas.microsoft.com/office/drawing/2014/main" id="{05EBF6BB-AA38-BCA4-E953-36313D62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48" y="911545"/>
            <a:ext cx="1154920" cy="14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6336C-98EE-BD17-AE40-C6F8162F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4" y="911545"/>
            <a:ext cx="1194866" cy="14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Day The Crayons Quit By Drew Daywalt">
            <a:extLst>
              <a:ext uri="{FF2B5EF4-FFF2-40B4-BE49-F238E27FC236}">
                <a16:creationId xmlns:a16="http://schemas.microsoft.com/office/drawing/2014/main" id="{170392CA-9B61-2E4F-0828-8FC83738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90" y="911092"/>
            <a:ext cx="1438275" cy="14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7ED6A-0B9E-E767-3B7E-6F283F766E9B}"/>
              </a:ext>
            </a:extLst>
          </p:cNvPr>
          <p:cNvSpPr txBox="1"/>
          <p:nvPr/>
        </p:nvSpPr>
        <p:spPr>
          <a:xfrm>
            <a:off x="2056017" y="507120"/>
            <a:ext cx="3672136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>
                <a:latin typeface="Sassoon Infant Std" panose="020B0503020103030203" pitchFamily="34" charset="0"/>
              </a:rPr>
              <a:t>Autumn 1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Tabby </a:t>
            </a:r>
            <a:r>
              <a:rPr lang="en-GB" sz="2000" err="1">
                <a:latin typeface="Sassoon Infant Std" panose="020B0503020103030203" pitchFamily="34" charset="0"/>
              </a:rPr>
              <a:t>McTat</a:t>
            </a:r>
            <a:endParaRPr lang="en-GB" sz="2000">
              <a:latin typeface="Sassoon Infant Std" panose="020B0503020103030203" pitchFamily="34" charset="0"/>
            </a:endParaRPr>
          </a:p>
          <a:p>
            <a:r>
              <a:rPr lang="en-GB" sz="2000">
                <a:latin typeface="Sassoon Infant Std" panose="020B0503020103030203" pitchFamily="34" charset="0"/>
              </a:rPr>
              <a:t>Avocado baby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The Day the Crayons Quit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The Tiger who came to tea</a:t>
            </a:r>
          </a:p>
          <a:p>
            <a:endParaRPr lang="en-GB" sz="2000">
              <a:latin typeface="Sassoon Infant Std" panose="020B0503020103030203" pitchFamily="34" charset="0"/>
            </a:endParaRPr>
          </a:p>
          <a:p>
            <a:r>
              <a:rPr lang="en-GB" sz="2000" u="sng">
                <a:latin typeface="Sassoon Infant Std" panose="020B0503020103030203" pitchFamily="34" charset="0"/>
              </a:rPr>
              <a:t>Writing outcomes: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Character description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Retelling the story</a:t>
            </a:r>
          </a:p>
          <a:p>
            <a:endParaRPr lang="en-GB" sz="2000">
              <a:latin typeface="Sassoon Infant Std" panose="020B0503020103030203" pitchFamily="34" charset="0"/>
            </a:endParaRPr>
          </a:p>
          <a:p>
            <a:r>
              <a:rPr lang="en-GB" sz="2000" b="1" u="sng">
                <a:latin typeface="Sassoon Infant Std" panose="020B0503020103030203" pitchFamily="34" charset="0"/>
              </a:rPr>
              <a:t>Autumn 2</a:t>
            </a:r>
          </a:p>
          <a:p>
            <a:r>
              <a:rPr lang="en-GB" sz="2000" err="1">
                <a:latin typeface="Sassoon Infant Std" panose="020B0503020103030203" pitchFamily="34" charset="0"/>
              </a:rPr>
              <a:t>Beegu</a:t>
            </a:r>
            <a:endParaRPr lang="en-GB" sz="2000">
              <a:latin typeface="Sassoon Infant Std" panose="020B0503020103030203" pitchFamily="34" charset="0"/>
            </a:endParaRPr>
          </a:p>
          <a:p>
            <a:r>
              <a:rPr lang="en-GB" sz="2000">
                <a:latin typeface="Sassoon Infant Std" panose="020B0503020103030203" pitchFamily="34" charset="0"/>
              </a:rPr>
              <a:t>Room on a Broom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Tell me a dragon</a:t>
            </a:r>
          </a:p>
          <a:p>
            <a:endParaRPr lang="en-GB" sz="2000">
              <a:latin typeface="Sassoon Infant Std" panose="020B0503020103030203" pitchFamily="34" charset="0"/>
            </a:endParaRPr>
          </a:p>
          <a:p>
            <a:r>
              <a:rPr lang="en-GB" sz="2000" u="sng">
                <a:latin typeface="Sassoon Infant Std" panose="020B0503020103030203" pitchFamily="34" charset="0"/>
              </a:rPr>
              <a:t>Writing outcomes: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Setting description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Character description</a:t>
            </a:r>
          </a:p>
          <a:p>
            <a:r>
              <a:rPr lang="en-GB" sz="2000">
                <a:latin typeface="Sassoon Infant Std" panose="020B0503020103030203" pitchFamily="34" charset="0"/>
              </a:rPr>
              <a:t>Information text</a:t>
            </a:r>
          </a:p>
          <a:p>
            <a:endParaRPr lang="en-GB" sz="20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85826C5-3EFC-00E9-B9A6-27DABA97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410199"/>
            <a:ext cx="11217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The Tiger Who Came to Tea">
            <a:extLst>
              <a:ext uri="{FF2B5EF4-FFF2-40B4-BE49-F238E27FC236}">
                <a16:creationId xmlns:a16="http://schemas.microsoft.com/office/drawing/2014/main" id="{E9A07E44-17DF-371D-F60F-725C31D72E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4D328-31E8-28E9-9F73-B35489E3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7366" y="911092"/>
            <a:ext cx="1013643" cy="1354554"/>
          </a:xfrm>
          <a:prstGeom prst="rect">
            <a:avLst/>
          </a:prstGeom>
        </p:spPr>
      </p:pic>
      <p:pic>
        <p:nvPicPr>
          <p:cNvPr id="4100" name="Picture 4" descr="Beegu: Amazon.co.uk: Deacon, Alexis ...">
            <a:extLst>
              <a:ext uri="{FF2B5EF4-FFF2-40B4-BE49-F238E27FC236}">
                <a16:creationId xmlns:a16="http://schemas.microsoft.com/office/drawing/2014/main" id="{79F15EAA-324B-E073-991C-F6C3161F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54" y="4381501"/>
            <a:ext cx="127179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om on the Broom">
            <a:extLst>
              <a:ext uri="{FF2B5EF4-FFF2-40B4-BE49-F238E27FC236}">
                <a16:creationId xmlns:a16="http://schemas.microsoft.com/office/drawing/2014/main" id="{E1FA2579-3B50-66E7-07D7-241C950D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8" y="4381500"/>
            <a:ext cx="12733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CFD8F-8219-0E86-2F82-B3AD78F81C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1951" y="3846496"/>
            <a:ext cx="1271790" cy="16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32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7AF7915170E488D836F10084367D8" ma:contentTypeVersion="20" ma:contentTypeDescription="Create a new document." ma:contentTypeScope="" ma:versionID="14fdce103043cdd6aa8b6420d3eec18d">
  <xsd:schema xmlns:xsd="http://www.w3.org/2001/XMLSchema" xmlns:xs="http://www.w3.org/2001/XMLSchema" xmlns:p="http://schemas.microsoft.com/office/2006/metadata/properties" xmlns:ns2="45b2be6e-a7ed-417c-be9b-ee9175edf7b7" xmlns:ns3="568bf0fa-4eb8-49d1-a8cf-ba6b62855158" targetNamespace="http://schemas.microsoft.com/office/2006/metadata/properties" ma:root="true" ma:fieldsID="caaf725a3a87365f234c1895fbf57f27" ns2:_="" ns3:_="">
    <xsd:import namespace="45b2be6e-a7ed-417c-be9b-ee9175edf7b7"/>
    <xsd:import namespace="568bf0fa-4eb8-49d1-a8cf-ba6b62855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2be6e-a7ed-417c-be9b-ee9175edf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e84c01f-3adb-48df-a66b-4312d3308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bf0fa-4eb8-49d1-a8cf-ba6b62855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e1eda9-d42a-4253-9303-9791ae9a35e7}" ma:internalName="TaxCatchAll" ma:showField="CatchAllData" ma:web="568bf0fa-4eb8-49d1-a8cf-ba6b62855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b2be6e-a7ed-417c-be9b-ee9175edf7b7">
      <Terms xmlns="http://schemas.microsoft.com/office/infopath/2007/PartnerControls"/>
    </lcf76f155ced4ddcb4097134ff3c332f>
    <TaxCatchAll xmlns="568bf0fa-4eb8-49d1-a8cf-ba6b62855158" xsi:nil="true"/>
    <SharedWithUsers xmlns="568bf0fa-4eb8-49d1-a8cf-ba6b62855158">
      <UserInfo>
        <DisplayName>Kristina Davies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88FFE0-F568-49BE-A70A-02A354137D56}">
  <ds:schemaRefs>
    <ds:schemaRef ds:uri="45b2be6e-a7ed-417c-be9b-ee9175edf7b7"/>
    <ds:schemaRef ds:uri="568bf0fa-4eb8-49d1-a8cf-ba6b628551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8395DE-F693-4CA7-A5E4-B947C8629CC0}">
  <ds:schemaRefs>
    <ds:schemaRef ds:uri="45b2be6e-a7ed-417c-be9b-ee9175edf7b7"/>
    <ds:schemaRef ds:uri="568bf0fa-4eb8-49d1-a8cf-ba6b628551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AA3EA7-F564-4773-A36F-5D7B494F4B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1356</Words>
  <Application>Microsoft Office PowerPoint</Application>
  <PresentationFormat>Widescreen</PresentationFormat>
  <Paragraphs>260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Arial,Sans-Serif</vt:lpstr>
      <vt:lpstr>Century Gothic</vt:lpstr>
      <vt:lpstr>Sassoon Infant Std</vt:lpstr>
      <vt:lpstr>SassoonPrimaryType</vt:lpstr>
      <vt:lpstr>Times New Roman</vt:lpstr>
      <vt:lpstr>Trebuchet MS</vt:lpstr>
      <vt:lpstr>Wingdings 3</vt:lpstr>
      <vt:lpstr>Wisp</vt:lpstr>
      <vt:lpstr>Ash Class  Parent Information Meeting</vt:lpstr>
      <vt:lpstr>What do children need every day?</vt:lpstr>
      <vt:lpstr>Timetable</vt:lpstr>
      <vt:lpstr>P.E.</vt:lpstr>
      <vt:lpstr>PowerPoint Presentation</vt:lpstr>
      <vt:lpstr>Homework</vt:lpstr>
      <vt:lpstr>Homework</vt:lpstr>
      <vt:lpstr>School Values</vt:lpstr>
      <vt:lpstr>English</vt:lpstr>
      <vt:lpstr>How to help your child with Reading</vt:lpstr>
      <vt:lpstr>How to help your child with Writing</vt:lpstr>
      <vt:lpstr>How to help your child with Maths</vt:lpstr>
      <vt:lpstr>Science</vt:lpstr>
      <vt:lpstr>Maths</vt:lpstr>
      <vt:lpstr>Topic – The Toys that time forgot</vt:lpstr>
      <vt:lpstr>Useful Websites</vt:lpstr>
      <vt:lpstr>Key Dates - Autumn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Cedar Class Parent Information Meeting</dc:title>
  <dc:creator>Melanie Walters</dc:creator>
  <cp:lastModifiedBy>Zoe Cook</cp:lastModifiedBy>
  <cp:revision>2</cp:revision>
  <dcterms:created xsi:type="dcterms:W3CDTF">2022-09-16T05:59:56Z</dcterms:created>
  <dcterms:modified xsi:type="dcterms:W3CDTF">2024-09-10T08:39:31Z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0x0101002D17AF7915170E488D836F10084367D8</vt:lpwstr>
  </property>
  <property fmtid="{D5CDD505-2E9C-101B-9397-08002B2CF9AE}" pid="3" name="MediaServiceImageTags">
    <vt:lpwstr/>
  </property>
</Properties>
</file>