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94" r:id="rId9"/>
    <p:sldId id="374" r:id="rId10"/>
    <p:sldId id="375" r:id="rId11"/>
    <p:sldId id="376" r:id="rId12"/>
    <p:sldId id="377" r:id="rId13"/>
    <p:sldId id="378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8B2A91E-FDD3-41FA-8DD1-60A0435B6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89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5563-1E87-4F6B-A74C-EC079EE32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HIU</a:t>
            </a:r>
            <a:r>
              <a:rPr lang="en-GB" dirty="0"/>
              <a:t> Around the World</a:t>
            </a:r>
            <a:br>
              <a:rPr lang="en-GB" dirty="0"/>
            </a:br>
            <a:r>
              <a:rPr lang="en-GB" dirty="0"/>
              <a:t>Home Learning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11A1C-E6FC-480B-82A4-6EF8E8994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15338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ED72A3-95E6-466F-A181-B55BB7729E28}"/>
              </a:ext>
            </a:extLst>
          </p:cNvPr>
          <p:cNvSpPr/>
          <p:nvPr/>
        </p:nvSpPr>
        <p:spPr>
          <a:xfrm>
            <a:off x="2053871" y="1447801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Title 5">
            <a:extLst>
              <a:ext uri="{FF2B5EF4-FFF2-40B4-BE49-F238E27FC236}">
                <a16:creationId xmlns:a16="http://schemas.microsoft.com/office/drawing/2014/main" id="{3A477C23-0B3C-456B-A22C-D03F8DFDC7D7}"/>
              </a:ext>
            </a:extLst>
          </p:cNvPr>
          <p:cNvSpPr txBox="1">
            <a:spLocks/>
          </p:cNvSpPr>
          <p:nvPr/>
        </p:nvSpPr>
        <p:spPr>
          <a:xfrm>
            <a:off x="2007834" y="630239"/>
            <a:ext cx="8220075" cy="873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Symmetry Reminder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07DEC-CD53-4AD5-A8DB-FA59E185FF63}"/>
              </a:ext>
            </a:extLst>
          </p:cNvPr>
          <p:cNvSpPr/>
          <p:nvPr/>
        </p:nvSpPr>
        <p:spPr>
          <a:xfrm>
            <a:off x="2053871" y="4843464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Content Placeholder 15">
            <a:extLst>
              <a:ext uri="{FF2B5EF4-FFF2-40B4-BE49-F238E27FC236}">
                <a16:creationId xmlns:a16="http://schemas.microsoft.com/office/drawing/2014/main" id="{3F6BF7B8-1BE9-42AD-AC24-DE2847BF79EB}"/>
              </a:ext>
            </a:extLst>
          </p:cNvPr>
          <p:cNvSpPr>
            <a:spLocks/>
          </p:cNvSpPr>
          <p:nvPr/>
        </p:nvSpPr>
        <p:spPr bwMode="auto">
          <a:xfrm>
            <a:off x="2155472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Reflective Symmetry (1 line of symmetry)</a:t>
            </a:r>
          </a:p>
        </p:txBody>
      </p:sp>
      <p:pic>
        <p:nvPicPr>
          <p:cNvPr id="71" name="Picture 4">
            <a:extLst>
              <a:ext uri="{FF2B5EF4-FFF2-40B4-BE49-F238E27FC236}">
                <a16:creationId xmlns:a16="http://schemas.microsoft.com/office/drawing/2014/main" id="{A9ECF26D-CA78-4517-AE7D-C00F2F87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46" y="1763714"/>
            <a:ext cx="154781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">
            <a:extLst>
              <a:ext uri="{FF2B5EF4-FFF2-40B4-BE49-F238E27FC236}">
                <a16:creationId xmlns:a16="http://schemas.microsoft.com/office/drawing/2014/main" id="{B0E138B9-3DC5-4A95-9491-E46F047EA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58" y="1717676"/>
            <a:ext cx="1930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>
            <a:extLst>
              <a:ext uri="{FF2B5EF4-FFF2-40B4-BE49-F238E27FC236}">
                <a16:creationId xmlns:a16="http://schemas.microsoft.com/office/drawing/2014/main" id="{7D82D477-A9C5-4313-8C80-F389DFCA3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71" y="1717675"/>
            <a:ext cx="11604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>
            <a:extLst>
              <a:ext uri="{FF2B5EF4-FFF2-40B4-BE49-F238E27FC236}">
                <a16:creationId xmlns:a16="http://schemas.microsoft.com/office/drawing/2014/main" id="{7709E829-0CD5-4077-BF6E-FAD7D2D69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09" y="1690688"/>
            <a:ext cx="9175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Content Placeholder 15">
            <a:extLst>
              <a:ext uri="{FF2B5EF4-FFF2-40B4-BE49-F238E27FC236}">
                <a16:creationId xmlns:a16="http://schemas.microsoft.com/office/drawing/2014/main" id="{CE830895-A464-4B22-A0F4-051493EA845E}"/>
              </a:ext>
            </a:extLst>
          </p:cNvPr>
          <p:cNvSpPr>
            <a:spLocks/>
          </p:cNvSpPr>
          <p:nvPr/>
        </p:nvSpPr>
        <p:spPr bwMode="auto">
          <a:xfrm>
            <a:off x="2155471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Reflection symmetry is where one half of the image is the reflection of the other half. You could fold the image and have both halves match exactly.</a:t>
            </a:r>
          </a:p>
        </p:txBody>
      </p:sp>
    </p:spTree>
    <p:extLst>
      <p:ext uri="{BB962C8B-B14F-4D97-AF65-F5344CB8AC3E}">
        <p14:creationId xmlns:p14="http://schemas.microsoft.com/office/powerpoint/2010/main" val="357008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le 5">
            <a:extLst>
              <a:ext uri="{FF2B5EF4-FFF2-40B4-BE49-F238E27FC236}">
                <a16:creationId xmlns:a16="http://schemas.microsoft.com/office/drawing/2014/main" id="{3A477C23-0B3C-456B-A22C-D03F8DFDC7D7}"/>
              </a:ext>
            </a:extLst>
          </p:cNvPr>
          <p:cNvSpPr txBox="1">
            <a:spLocks/>
          </p:cNvSpPr>
          <p:nvPr/>
        </p:nvSpPr>
        <p:spPr>
          <a:xfrm>
            <a:off x="2027238" y="766761"/>
            <a:ext cx="8220075" cy="873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Symmetry Reminder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046FBE-045F-4228-8F14-3909F33DBB08}"/>
              </a:ext>
            </a:extLst>
          </p:cNvPr>
          <p:cNvSpPr/>
          <p:nvPr/>
        </p:nvSpPr>
        <p:spPr>
          <a:xfrm>
            <a:off x="2027238" y="1447801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B0749E-BD7D-47D8-9D57-BB3FF5D9270B}"/>
              </a:ext>
            </a:extLst>
          </p:cNvPr>
          <p:cNvSpPr/>
          <p:nvPr/>
        </p:nvSpPr>
        <p:spPr>
          <a:xfrm>
            <a:off x="2027238" y="4843464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Content Placeholder 15">
            <a:extLst>
              <a:ext uri="{FF2B5EF4-FFF2-40B4-BE49-F238E27FC236}">
                <a16:creationId xmlns:a16="http://schemas.microsoft.com/office/drawing/2014/main" id="{E42C927F-50A9-44C3-B3D3-3BEF9EB0C706}"/>
              </a:ext>
            </a:extLst>
          </p:cNvPr>
          <p:cNvSpPr>
            <a:spLocks/>
          </p:cNvSpPr>
          <p:nvPr/>
        </p:nvSpPr>
        <p:spPr bwMode="auto">
          <a:xfrm>
            <a:off x="2128839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2 Lines of Symmetry</a:t>
            </a:r>
          </a:p>
        </p:txBody>
      </p:sp>
      <p:sp>
        <p:nvSpPr>
          <p:cNvPr id="60" name="Content Placeholder 15">
            <a:extLst>
              <a:ext uri="{FF2B5EF4-FFF2-40B4-BE49-F238E27FC236}">
                <a16:creationId xmlns:a16="http://schemas.microsoft.com/office/drawing/2014/main" id="{35312114-8052-444A-9AFC-4E0363A247F9}"/>
              </a:ext>
            </a:extLst>
          </p:cNvPr>
          <p:cNvSpPr>
            <a:spLocks/>
          </p:cNvSpPr>
          <p:nvPr/>
        </p:nvSpPr>
        <p:spPr bwMode="auto">
          <a:xfrm>
            <a:off x="2128838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line showing the reflection is called the line of symmetry.</a:t>
            </a:r>
          </a:p>
        </p:txBody>
      </p:sp>
      <p:pic>
        <p:nvPicPr>
          <p:cNvPr id="61" name="Picture 1">
            <a:extLst>
              <a:ext uri="{FF2B5EF4-FFF2-40B4-BE49-F238E27FC236}">
                <a16:creationId xmlns:a16="http://schemas.microsoft.com/office/drawing/2014/main" id="{C332BF60-27AD-4F5D-9355-10FAC9A86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320926"/>
            <a:ext cx="2432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E50C931A-905E-4367-B3F6-9638B5E8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1804988"/>
            <a:ext cx="2735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">
            <a:extLst>
              <a:ext uri="{FF2B5EF4-FFF2-40B4-BE49-F238E27FC236}">
                <a16:creationId xmlns:a16="http://schemas.microsoft.com/office/drawing/2014/main" id="{5EEF4D03-2B10-4494-BC7E-9EFAEAF31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9" y="1585913"/>
            <a:ext cx="1571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5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le 5">
            <a:extLst>
              <a:ext uri="{FF2B5EF4-FFF2-40B4-BE49-F238E27FC236}">
                <a16:creationId xmlns:a16="http://schemas.microsoft.com/office/drawing/2014/main" id="{3A477C23-0B3C-456B-A22C-D03F8DFDC7D7}"/>
              </a:ext>
            </a:extLst>
          </p:cNvPr>
          <p:cNvSpPr txBox="1">
            <a:spLocks/>
          </p:cNvSpPr>
          <p:nvPr/>
        </p:nvSpPr>
        <p:spPr>
          <a:xfrm>
            <a:off x="2027238" y="766761"/>
            <a:ext cx="8220075" cy="873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Symmetry Reminder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DFEDE-8A20-45E3-8FB6-2315FA1D7405}"/>
              </a:ext>
            </a:extLst>
          </p:cNvPr>
          <p:cNvSpPr/>
          <p:nvPr/>
        </p:nvSpPr>
        <p:spPr>
          <a:xfrm>
            <a:off x="2027238" y="1447801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D639416-3739-4C39-AABB-549296D12928}"/>
              </a:ext>
            </a:extLst>
          </p:cNvPr>
          <p:cNvSpPr/>
          <p:nvPr/>
        </p:nvSpPr>
        <p:spPr>
          <a:xfrm>
            <a:off x="2027238" y="4843464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Content Placeholder 15">
            <a:extLst>
              <a:ext uri="{FF2B5EF4-FFF2-40B4-BE49-F238E27FC236}">
                <a16:creationId xmlns:a16="http://schemas.microsoft.com/office/drawing/2014/main" id="{FA3B3BC7-76F5-4890-AEF8-C65AC9AA24E3}"/>
              </a:ext>
            </a:extLst>
          </p:cNvPr>
          <p:cNvSpPr>
            <a:spLocks/>
          </p:cNvSpPr>
          <p:nvPr/>
        </p:nvSpPr>
        <p:spPr bwMode="auto">
          <a:xfrm>
            <a:off x="2128839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3 or More Lines of Symmetry</a:t>
            </a:r>
          </a:p>
        </p:txBody>
      </p:sp>
      <p:sp>
        <p:nvSpPr>
          <p:cNvPr id="66" name="Content Placeholder 15">
            <a:extLst>
              <a:ext uri="{FF2B5EF4-FFF2-40B4-BE49-F238E27FC236}">
                <a16:creationId xmlns:a16="http://schemas.microsoft.com/office/drawing/2014/main" id="{29EB1589-1933-4F28-82EF-1D0DEB644566}"/>
              </a:ext>
            </a:extLst>
          </p:cNvPr>
          <p:cNvSpPr>
            <a:spLocks/>
          </p:cNvSpPr>
          <p:nvPr/>
        </p:nvSpPr>
        <p:spPr bwMode="auto">
          <a:xfrm>
            <a:off x="2128838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line showing the reflection is called the line of symmetry.</a:t>
            </a:r>
          </a:p>
        </p:txBody>
      </p:sp>
      <p:pic>
        <p:nvPicPr>
          <p:cNvPr id="67" name="Picture 5">
            <a:extLst>
              <a:ext uri="{FF2B5EF4-FFF2-40B4-BE49-F238E27FC236}">
                <a16:creationId xmlns:a16="http://schemas.microsoft.com/office/drawing/2014/main" id="{F7AA95EE-8E97-4C9B-B187-769C2942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4" y="3105151"/>
            <a:ext cx="15144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>
            <a:extLst>
              <a:ext uri="{FF2B5EF4-FFF2-40B4-BE49-F238E27FC236}">
                <a16:creationId xmlns:a16="http://schemas.microsoft.com/office/drawing/2014/main" id="{CFA41636-A754-48C8-837E-27588A91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585913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>
            <a:extLst>
              <a:ext uri="{FF2B5EF4-FFF2-40B4-BE49-F238E27FC236}">
                <a16:creationId xmlns:a16="http://schemas.microsoft.com/office/drawing/2014/main" id="{85057AC1-FC71-49B8-81A9-F1916F29A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6" y="1703389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">
            <a:extLst>
              <a:ext uri="{FF2B5EF4-FFF2-40B4-BE49-F238E27FC236}">
                <a16:creationId xmlns:a16="http://schemas.microsoft.com/office/drawing/2014/main" id="{9F569DCF-74AC-4C06-B968-684FEF382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652589"/>
            <a:ext cx="26209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7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le 5">
            <a:extLst>
              <a:ext uri="{FF2B5EF4-FFF2-40B4-BE49-F238E27FC236}">
                <a16:creationId xmlns:a16="http://schemas.microsoft.com/office/drawing/2014/main" id="{3A477C23-0B3C-456B-A22C-D03F8DFDC7D7}"/>
              </a:ext>
            </a:extLst>
          </p:cNvPr>
          <p:cNvSpPr txBox="1">
            <a:spLocks/>
          </p:cNvSpPr>
          <p:nvPr/>
        </p:nvSpPr>
        <p:spPr>
          <a:xfrm>
            <a:off x="2027238" y="766761"/>
            <a:ext cx="8220075" cy="873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Symmetry Reminder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F454D7-BDF9-484C-A008-086587C7B008}"/>
              </a:ext>
            </a:extLst>
          </p:cNvPr>
          <p:cNvSpPr/>
          <p:nvPr/>
        </p:nvSpPr>
        <p:spPr>
          <a:xfrm>
            <a:off x="2027238" y="1441450"/>
            <a:ext cx="8101012" cy="358298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6B464F9-8314-4531-9F9C-0902F867A6A3}"/>
              </a:ext>
            </a:extLst>
          </p:cNvPr>
          <p:cNvSpPr/>
          <p:nvPr/>
        </p:nvSpPr>
        <p:spPr>
          <a:xfrm>
            <a:off x="2035176" y="5099051"/>
            <a:ext cx="8101013" cy="993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Content Placeholder 15">
            <a:extLst>
              <a:ext uri="{FF2B5EF4-FFF2-40B4-BE49-F238E27FC236}">
                <a16:creationId xmlns:a16="http://schemas.microsoft.com/office/drawing/2014/main" id="{781DF93B-C4AB-4768-B4E1-092BD79A455F}"/>
              </a:ext>
            </a:extLst>
          </p:cNvPr>
          <p:cNvSpPr>
            <a:spLocks/>
          </p:cNvSpPr>
          <p:nvPr/>
        </p:nvSpPr>
        <p:spPr bwMode="auto">
          <a:xfrm>
            <a:off x="2152650" y="5113339"/>
            <a:ext cx="7886700" cy="5984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Investigate lines of symmetry in 2D shapes by folding the shapes to find the lines of symmetry.</a:t>
            </a: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74B3A638-CC02-4EAA-A5E1-6BCC699E0669}"/>
              </a:ext>
            </a:extLst>
          </p:cNvPr>
          <p:cNvSpPr/>
          <p:nvPr/>
        </p:nvSpPr>
        <p:spPr>
          <a:xfrm>
            <a:off x="8280401" y="3522664"/>
            <a:ext cx="1579563" cy="1360487"/>
          </a:xfrm>
          <a:prstGeom prst="triangle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837EC616-E3C0-480D-BB7E-0EB4F1410423}"/>
              </a:ext>
            </a:extLst>
          </p:cNvPr>
          <p:cNvSpPr/>
          <p:nvPr/>
        </p:nvSpPr>
        <p:spPr>
          <a:xfrm>
            <a:off x="2505075" y="1738314"/>
            <a:ext cx="1563688" cy="1565275"/>
          </a:xfrm>
          <a:prstGeom prst="rtTriangle">
            <a:avLst/>
          </a:prstGeom>
          <a:solidFill>
            <a:srgbClr val="B8F47A"/>
          </a:solidFill>
          <a:ln w="38100">
            <a:solidFill>
              <a:srgbClr val="A5D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0DDBE95F-43A7-48F1-8782-7AC6782A0E29}"/>
              </a:ext>
            </a:extLst>
          </p:cNvPr>
          <p:cNvSpPr/>
          <p:nvPr/>
        </p:nvSpPr>
        <p:spPr>
          <a:xfrm rot="5020718">
            <a:off x="3054351" y="3228976"/>
            <a:ext cx="1101725" cy="2092325"/>
          </a:xfrm>
          <a:prstGeom prst="triangle">
            <a:avLst>
              <a:gd name="adj" fmla="val 0"/>
            </a:avLst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A4BFAAB8-AF76-4C1C-88AA-A1C89F8691F0}"/>
              </a:ext>
            </a:extLst>
          </p:cNvPr>
          <p:cNvSpPr/>
          <p:nvPr/>
        </p:nvSpPr>
        <p:spPr>
          <a:xfrm>
            <a:off x="6300788" y="3078164"/>
            <a:ext cx="1173162" cy="1804987"/>
          </a:xfrm>
          <a:prstGeom prst="triangle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Trapezoid 70">
            <a:extLst>
              <a:ext uri="{FF2B5EF4-FFF2-40B4-BE49-F238E27FC236}">
                <a16:creationId xmlns:a16="http://schemas.microsoft.com/office/drawing/2014/main" id="{AE929E3E-F2CD-4816-A263-6D3B31D58F96}"/>
              </a:ext>
            </a:extLst>
          </p:cNvPr>
          <p:cNvSpPr/>
          <p:nvPr/>
        </p:nvSpPr>
        <p:spPr>
          <a:xfrm>
            <a:off x="4443413" y="1827214"/>
            <a:ext cx="2546350" cy="1093787"/>
          </a:xfrm>
          <a:prstGeom prst="trapezoid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EE981751-AECA-460B-871F-C2614F3AD8CD}"/>
              </a:ext>
            </a:extLst>
          </p:cNvPr>
          <p:cNvSpPr/>
          <p:nvPr/>
        </p:nvSpPr>
        <p:spPr>
          <a:xfrm rot="18315128">
            <a:off x="7921626" y="1851026"/>
            <a:ext cx="2254250" cy="1508125"/>
          </a:xfrm>
          <a:prstGeom prst="flowChartDecision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7421C1D-0193-463B-A7E2-AB3850613C91}"/>
              </a:ext>
            </a:extLst>
          </p:cNvPr>
          <p:cNvSpPr/>
          <p:nvPr/>
        </p:nvSpPr>
        <p:spPr>
          <a:xfrm rot="5400000">
            <a:off x="6613526" y="2778126"/>
            <a:ext cx="2444750" cy="701675"/>
          </a:xfrm>
          <a:prstGeom prst="rect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541E98F5-FFFF-441E-B55D-32B60020ECAD}"/>
              </a:ext>
            </a:extLst>
          </p:cNvPr>
          <p:cNvSpPr/>
          <p:nvPr/>
        </p:nvSpPr>
        <p:spPr>
          <a:xfrm>
            <a:off x="4586288" y="3284539"/>
            <a:ext cx="1763712" cy="1519237"/>
          </a:xfrm>
          <a:prstGeom prst="hexagon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BECECF94-D01C-459E-AF55-CEE99A077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7873" y="480060"/>
            <a:ext cx="538711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BC428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87390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BC428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AEEB8-7865-41FA-9BCF-0BC483DE4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3" y="506427"/>
            <a:ext cx="4374276" cy="5871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5D01A6-6AA4-478E-A616-85FF5017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85" y="492249"/>
            <a:ext cx="4561410" cy="58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39FD7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FDC63-341B-464A-9304-54F36F61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04F1-198E-4765-BF06-1F881F4B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E80D-B25A-4091-AFF9-66406084A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9443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8">
            <a:extLst>
              <a:ext uri="{FF2B5EF4-FFF2-40B4-BE49-F238E27FC236}">
                <a16:creationId xmlns:a16="http://schemas.microsoft.com/office/drawing/2014/main" id="{E6C08EBB-2C97-4884-9312-EA0A6A62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17406E40-244E-4DD6-94A4-E7396024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9E621646-8902-4518-ADFE-798B8AF7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BC03DD73-798C-403F-B9AC-BFF84A0B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6756FE0C-DC81-49BD-AD76-1E223B68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FEEAE74D-A8B8-4601-84C4-7F01DFF4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FD751E0-7430-4ACA-A679-ECB74EA58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337B0AD-9A1D-4899-8791-EDEB9B5A1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20EE4868-1730-433B-AA39-A91305A4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9921AE2-097C-4DEE-A398-FCB910D6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4098D72-B456-40CC-8C9F-D08B9DD2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CA1A530-E6F6-465D-BCD0-371D816C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5AB5DD23-5ECB-4E0C-AC9B-C384785B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7DA4BF21-FA96-43DB-A077-173C5F43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E9B05-6C10-4BD3-9A17-8DC16F443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80" y="9965"/>
            <a:ext cx="5033305" cy="6848035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id="{BF956BA4-7CC2-4E13-9E1D-0854EF4C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3262514D-691E-4344-8751-4E80F046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4474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65C1F7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CFC67-76D6-43C2-B80C-0563DF8C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39" y="643467"/>
            <a:ext cx="80159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15C9-9AEF-4C6F-89D6-CAC4CBB6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9ED78-D8B4-4FC3-9E14-E617BD11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Flag Shapes</a:t>
            </a:r>
          </a:p>
        </p:txBody>
      </p:sp>
    </p:spTree>
    <p:extLst>
      <p:ext uri="{BB962C8B-B14F-4D97-AF65-F5344CB8AC3E}">
        <p14:creationId xmlns:p14="http://schemas.microsoft.com/office/powerpoint/2010/main" val="407200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025AF-182C-491F-A854-9C6C89244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" t="879" r="1565" b="2954"/>
          <a:stretch/>
        </p:blipFill>
        <p:spPr>
          <a:xfrm>
            <a:off x="1849341" y="643467"/>
            <a:ext cx="84933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D80194B-D1AF-405D-B088-65FE2AC6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3" y="5496552"/>
            <a:ext cx="12180353" cy="1369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53416A0-D066-471E-908D-8E53BC00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61" y="-6705"/>
            <a:ext cx="12194122" cy="5568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44DD6-66DC-43DB-B1E4-807A9DB1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6" y="1102570"/>
            <a:ext cx="5743981" cy="357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F609A-6C43-498C-9F67-4C0170EC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38" y="1098971"/>
            <a:ext cx="5749764" cy="35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125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176" name="Group 146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177" name="Rectangle 150">
            <a:extLst>
              <a:ext uri="{FF2B5EF4-FFF2-40B4-BE49-F238E27FC236}">
                <a16:creationId xmlns:a16="http://schemas.microsoft.com/office/drawing/2014/main" id="{A0795276-6AD8-4E61-B867-E89C901C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8" name="Group 151">
            <a:extLst>
              <a:ext uri="{FF2B5EF4-FFF2-40B4-BE49-F238E27FC236}">
                <a16:creationId xmlns:a16="http://schemas.microsoft.com/office/drawing/2014/main" id="{0C0B1E64-42A8-4DC2-BDD6-71F5F6C7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8C8155C0-71F8-496C-8259-2019B6C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407B587E-6FE0-4C6B-AB64-3C002ED9D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1F255B5A-0E12-425B-A99C-9900AC7DE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A2B462C0-8C9F-4FEA-A4BA-3006FC4F2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E48A3703-2E9E-422D-997E-65234C8DF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28AEF2F5-5E3E-4211-AA69-43C302576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32F16BF9-8C0C-45FA-AFE6-BFB93D0A0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6CA36DAF-014B-49F0-8805-3221AAB97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14D9415D-1D48-4C82-9708-546456AC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">
              <a:extLst>
                <a:ext uri="{FF2B5EF4-FFF2-40B4-BE49-F238E27FC236}">
                  <a16:creationId xmlns:a16="http://schemas.microsoft.com/office/drawing/2014/main" id="{9C313F03-E5FF-4431-B6E3-22E6D6838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3D2103D1-127D-4F6F-87A5-293E9611E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290B1059-0A46-43DF-AEBF-A3E56E93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6B15263D-28DB-4A53-BCB1-10F4B982E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80906ADD-C44C-4B20-8581-B560CCC9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0A56CD34-AD69-4B18-A062-0A5AE57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4274D7D4-C4B8-44A1-BA81-FFD600D65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C8C22763-8A20-485E-A6B3-E3977BBE5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0CCC12CC-16E0-42E3-999D-8441D78F8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C3FB80AD-F715-4592-AE09-EC9DB856D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79" name="Group 171">
            <a:extLst>
              <a:ext uri="{FF2B5EF4-FFF2-40B4-BE49-F238E27FC236}">
                <a16:creationId xmlns:a16="http://schemas.microsoft.com/office/drawing/2014/main" id="{A2DC0211-6647-4051-AB2B-822E92F7F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73" name="Isosceles Triangle 39">
              <a:extLst>
                <a:ext uri="{FF2B5EF4-FFF2-40B4-BE49-F238E27FC236}">
                  <a16:creationId xmlns:a16="http://schemas.microsoft.com/office/drawing/2014/main" id="{DA0F1AB3-732E-42E4-8DDF-E955C4389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Rectangle 173">
              <a:extLst>
                <a:ext uri="{FF2B5EF4-FFF2-40B4-BE49-F238E27FC236}">
                  <a16:creationId xmlns:a16="http://schemas.microsoft.com/office/drawing/2014/main" id="{C75C6E2D-339E-48D0-A249-04A40F2EB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71" name="Title 7">
            <a:extLst>
              <a:ext uri="{FF2B5EF4-FFF2-40B4-BE49-F238E27FC236}">
                <a16:creationId xmlns:a16="http://schemas.microsoft.com/office/drawing/2014/main" id="{909FA741-F5EC-4F42-9ABD-CDCFC825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700" b="0" dirty="0">
                <a:solidFill>
                  <a:srgbClr val="FFFEFF"/>
                </a:solidFill>
                <a:latin typeface="+mj-lt"/>
              </a:rPr>
              <a:t>Shape Symmetry Reminder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8ECFFAC-D10E-402D-BA29-6A4F6F4A1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DB530790-D690-4FC8-89C8-9A58054B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020" y="1346402"/>
            <a:ext cx="4244216" cy="230248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4473C1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46476D-39FC-4070-8C37-3E9B9012A65D}"/>
              </a:ext>
            </a:extLst>
          </p:cNvPr>
          <p:cNvGrpSpPr/>
          <p:nvPr/>
        </p:nvGrpSpPr>
        <p:grpSpPr>
          <a:xfrm>
            <a:off x="2141129" y="1512888"/>
            <a:ext cx="7913688" cy="4613275"/>
            <a:chOff x="2279651" y="1460500"/>
            <a:chExt cx="7913688" cy="4613275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1A25BDA-FD6A-4D75-BED4-6D0AA56CD2F9}"/>
                </a:ext>
              </a:extLst>
            </p:cNvPr>
            <p:cNvSpPr/>
            <p:nvPr/>
          </p:nvSpPr>
          <p:spPr>
            <a:xfrm>
              <a:off x="2549525" y="3448050"/>
              <a:ext cx="1835150" cy="1582738"/>
            </a:xfrm>
            <a:prstGeom prst="triangle">
              <a:avLst/>
            </a:prstGeom>
            <a:solidFill>
              <a:srgbClr val="FFFA68"/>
            </a:solidFill>
            <a:ln w="38100">
              <a:solidFill>
                <a:srgbClr val="EFC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94B14C-E0D1-4BFC-BBB6-A522D57572BC}"/>
                </a:ext>
              </a:extLst>
            </p:cNvPr>
            <p:cNvSpPr/>
            <p:nvPr/>
          </p:nvSpPr>
          <p:spPr>
            <a:xfrm>
              <a:off x="4908550" y="1641475"/>
              <a:ext cx="1371600" cy="1371600"/>
            </a:xfrm>
            <a:prstGeom prst="rect">
              <a:avLst/>
            </a:prstGeom>
            <a:solidFill>
              <a:srgbClr val="FF6766"/>
            </a:solidFill>
            <a:ln w="38100">
              <a:solidFill>
                <a:srgbClr val="C927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42853CF8-3C22-42E4-9FFB-02699580397A}"/>
                </a:ext>
              </a:extLst>
            </p:cNvPr>
            <p:cNvSpPr/>
            <p:nvPr/>
          </p:nvSpPr>
          <p:spPr>
            <a:xfrm rot="1800000">
              <a:off x="8607426" y="2044701"/>
              <a:ext cx="1585913" cy="1585913"/>
            </a:xfrm>
            <a:prstGeom prst="rtTriangle">
              <a:avLst/>
            </a:prstGeom>
            <a:solidFill>
              <a:srgbClr val="B8F47A"/>
            </a:solidFill>
            <a:ln w="38100">
              <a:solidFill>
                <a:srgbClr val="94D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702374-2279-4E83-9A51-1F9AEE397118}"/>
                </a:ext>
              </a:extLst>
            </p:cNvPr>
            <p:cNvSpPr/>
            <p:nvPr/>
          </p:nvSpPr>
          <p:spPr>
            <a:xfrm>
              <a:off x="4060825" y="5283200"/>
              <a:ext cx="2609850" cy="738188"/>
            </a:xfrm>
            <a:prstGeom prst="rect">
              <a:avLst/>
            </a:prstGeom>
            <a:solidFill>
              <a:srgbClr val="FEAE4D"/>
            </a:solidFill>
            <a:ln w="38100">
              <a:solidFill>
                <a:srgbClr val="E47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74FA1CED-C62F-419C-8508-9C8DD473FA95}"/>
                </a:ext>
              </a:extLst>
            </p:cNvPr>
            <p:cNvSpPr/>
            <p:nvPr/>
          </p:nvSpPr>
          <p:spPr>
            <a:xfrm>
              <a:off x="2743201" y="1809750"/>
              <a:ext cx="1922463" cy="1347788"/>
            </a:xfrm>
            <a:prstGeom prst="trapezoid">
              <a:avLst/>
            </a:prstGeom>
            <a:solidFill>
              <a:srgbClr val="E3C4FF"/>
            </a:solidFill>
            <a:ln w="38100">
              <a:solidFill>
                <a:srgbClr val="B484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395824DA-6987-429C-99DA-72F038A67E83}"/>
                </a:ext>
              </a:extLst>
            </p:cNvPr>
            <p:cNvSpPr/>
            <p:nvPr/>
          </p:nvSpPr>
          <p:spPr>
            <a:xfrm>
              <a:off x="7380289" y="4164013"/>
              <a:ext cx="1958975" cy="1689100"/>
            </a:xfrm>
            <a:prstGeom prst="hexagon">
              <a:avLst/>
            </a:prstGeom>
            <a:solidFill>
              <a:srgbClr val="95E5FE"/>
            </a:solidFill>
            <a:ln w="38100">
              <a:solidFill>
                <a:srgbClr val="69A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70534F5A-6C56-43B1-9E45-95FF6C3ACA22}"/>
                </a:ext>
              </a:extLst>
            </p:cNvPr>
            <p:cNvSpPr/>
            <p:nvPr/>
          </p:nvSpPr>
          <p:spPr>
            <a:xfrm>
              <a:off x="4602164" y="3228975"/>
              <a:ext cx="2441575" cy="1784350"/>
            </a:xfrm>
            <a:prstGeom prst="diamond">
              <a:avLst/>
            </a:prstGeom>
            <a:solidFill>
              <a:srgbClr val="7B8CE6"/>
            </a:solidFill>
            <a:ln w="38100">
              <a:solidFill>
                <a:srgbClr val="476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gular Pentagon 14">
              <a:extLst>
                <a:ext uri="{FF2B5EF4-FFF2-40B4-BE49-F238E27FC236}">
                  <a16:creationId xmlns:a16="http://schemas.microsoft.com/office/drawing/2014/main" id="{A1287107-36D3-4BC8-A621-A1241EA807CD}"/>
                </a:ext>
              </a:extLst>
            </p:cNvPr>
            <p:cNvSpPr/>
            <p:nvPr/>
          </p:nvSpPr>
          <p:spPr>
            <a:xfrm>
              <a:off x="6516689" y="1460500"/>
              <a:ext cx="1881187" cy="17907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76AAB8-8344-4A1F-A99B-C7206B65BEF6}"/>
                </a:ext>
              </a:extLst>
            </p:cNvPr>
            <p:cNvCxnSpPr/>
            <p:nvPr/>
          </p:nvCxnSpPr>
          <p:spPr>
            <a:xfrm>
              <a:off x="3705225" y="1641476"/>
              <a:ext cx="0" cy="1685925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BE3A339-4918-4593-B071-58C676F7089D}"/>
                </a:ext>
              </a:extLst>
            </p:cNvPr>
            <p:cNvCxnSpPr/>
            <p:nvPr/>
          </p:nvCxnSpPr>
          <p:spPr>
            <a:xfrm flipV="1">
              <a:off x="4784726" y="1503364"/>
              <a:ext cx="1641475" cy="1654175"/>
            </a:xfrm>
            <a:prstGeom prst="line">
              <a:avLst/>
            </a:prstGeom>
            <a:ln w="3810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12E6042-BBF0-4EB7-BB04-85CC06381B1A}"/>
                </a:ext>
              </a:extLst>
            </p:cNvPr>
            <p:cNvCxnSpPr/>
            <p:nvPr/>
          </p:nvCxnSpPr>
          <p:spPr>
            <a:xfrm flipV="1">
              <a:off x="9134475" y="3159126"/>
              <a:ext cx="711200" cy="963613"/>
            </a:xfrm>
            <a:prstGeom prst="line">
              <a:avLst/>
            </a:prstGeom>
            <a:ln w="38100">
              <a:solidFill>
                <a:srgbClr val="3775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A022C0F-5C82-41D4-AADF-30325BFEC1A6}"/>
                </a:ext>
              </a:extLst>
            </p:cNvPr>
            <p:cNvCxnSpPr/>
            <p:nvPr/>
          </p:nvCxnSpPr>
          <p:spPr>
            <a:xfrm flipH="1" flipV="1">
              <a:off x="7793039" y="3819525"/>
              <a:ext cx="28575" cy="225425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C84A8A-2B1A-4F55-A806-EEE7AD7D2F0C}"/>
                </a:ext>
              </a:extLst>
            </p:cNvPr>
            <p:cNvCxnSpPr/>
            <p:nvPr/>
          </p:nvCxnSpPr>
          <p:spPr>
            <a:xfrm flipV="1">
              <a:off x="7180263" y="1574800"/>
              <a:ext cx="842962" cy="187325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83CF6D-8EBC-4FC4-97BE-651FD4D25EC9}"/>
                </a:ext>
              </a:extLst>
            </p:cNvPr>
            <p:cNvCxnSpPr/>
            <p:nvPr/>
          </p:nvCxnSpPr>
          <p:spPr>
            <a:xfrm>
              <a:off x="4287839" y="4110038"/>
              <a:ext cx="3025775" cy="635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B927311-FB03-42DB-A6EC-E1648453A7A2}"/>
                </a:ext>
              </a:extLst>
            </p:cNvPr>
            <p:cNvCxnSpPr/>
            <p:nvPr/>
          </p:nvCxnSpPr>
          <p:spPr>
            <a:xfrm>
              <a:off x="3705226" y="5672138"/>
              <a:ext cx="3324225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7BB7A17-F528-425F-AE56-3B6148ADCBB7}"/>
                </a:ext>
              </a:extLst>
            </p:cNvPr>
            <p:cNvCxnSpPr/>
            <p:nvPr/>
          </p:nvCxnSpPr>
          <p:spPr>
            <a:xfrm>
              <a:off x="2279651" y="3760789"/>
              <a:ext cx="2386013" cy="1423987"/>
            </a:xfrm>
            <a:prstGeom prst="line">
              <a:avLst/>
            </a:prstGeom>
            <a:ln w="38100">
              <a:solidFill>
                <a:srgbClr val="C09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5">
            <a:extLst>
              <a:ext uri="{FF2B5EF4-FFF2-40B4-BE49-F238E27FC236}">
                <a16:creationId xmlns:a16="http://schemas.microsoft.com/office/drawing/2014/main" id="{51CC4AD3-E492-4305-973F-056A5669A04F}"/>
              </a:ext>
            </a:extLst>
          </p:cNvPr>
          <p:cNvSpPr txBox="1">
            <a:spLocks/>
          </p:cNvSpPr>
          <p:nvPr/>
        </p:nvSpPr>
        <p:spPr>
          <a:xfrm>
            <a:off x="1898651" y="706708"/>
            <a:ext cx="8220075" cy="1039814"/>
          </a:xfrm>
          <a:prstGeom prst="roundRect">
            <a:avLst>
              <a:gd name="adj" fmla="val 9639"/>
            </a:avLst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Symmetry Reminder</a:t>
            </a:r>
          </a:p>
          <a:p>
            <a:pPr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32102098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31</TotalTime>
  <Words>121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Comic Sans MS</vt:lpstr>
      <vt:lpstr>Rockwell</vt:lpstr>
      <vt:lpstr>Sassoon Infant Md</vt:lpstr>
      <vt:lpstr>Sassoon Infant Rg</vt:lpstr>
      <vt:lpstr>Wingdings</vt:lpstr>
      <vt:lpstr>Atlas</vt:lpstr>
      <vt:lpstr>HIU Around the World Home Learning Project</vt:lpstr>
      <vt:lpstr>English Resources</vt:lpstr>
      <vt:lpstr>PowerPoint Presentation</vt:lpstr>
      <vt:lpstr>PowerPoint Presentation</vt:lpstr>
      <vt:lpstr>Maths Resources</vt:lpstr>
      <vt:lpstr>PowerPoint Presentation</vt:lpstr>
      <vt:lpstr>PowerPoint Presentation</vt:lpstr>
      <vt:lpstr>Shape Symmetry Reminder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 Around the World Home Learning Project</dc:title>
  <dc:creator>SIME, RIANNA</dc:creator>
  <cp:lastModifiedBy>SIME, RIANNA</cp:lastModifiedBy>
  <cp:revision>5</cp:revision>
  <dcterms:created xsi:type="dcterms:W3CDTF">2020-04-20T16:28:23Z</dcterms:created>
  <dcterms:modified xsi:type="dcterms:W3CDTF">2020-04-20T16:59:49Z</dcterms:modified>
</cp:coreProperties>
</file>