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4" r:id="rId2"/>
    <p:sldId id="258" r:id="rId3"/>
    <p:sldId id="273" r:id="rId4"/>
    <p:sldId id="268" r:id="rId5"/>
    <p:sldId id="269" r:id="rId6"/>
    <p:sldId id="270" r:id="rId7"/>
    <p:sldId id="271" r:id="rId8"/>
    <p:sldId id="267" r:id="rId9"/>
  </p:sldIdLst>
  <p:sldSz cx="9144000" cy="6858000" type="screen4x3"/>
  <p:notesSz cx="6858000" cy="9144000"/>
  <p:embeddedFontLst>
    <p:embeddedFont>
      <p:font typeface="Twinkl" pitchFamily="2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67AE"/>
    <a:srgbClr val="64196B"/>
    <a:srgbClr val="FAB001"/>
    <a:srgbClr val="EAC303"/>
    <a:srgbClr val="8D358B"/>
    <a:srgbClr val="653B8F"/>
    <a:srgbClr val="7768AD"/>
    <a:srgbClr val="18A0DB"/>
    <a:srgbClr val="DE1E5A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512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29/05/2019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slide" Target="slide5.xml"/><Relationship Id="rId4" Type="http://schemas.openxmlformats.org/officeDocument/2006/relationships/image" Target="../media/image12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3.png"/><Relationship Id="rId7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Instructions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822417" y="1340968"/>
            <a:ext cx="7632700" cy="3046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Use this PowerPoint with your children to encourage the vocabulary of addition and to practice addition through ‘counting on’.</a:t>
            </a:r>
          </a:p>
          <a:p>
            <a:endParaRPr lang="en-GB" dirty="0"/>
          </a:p>
          <a:p>
            <a:r>
              <a:rPr lang="en-GB" dirty="0"/>
              <a:t>To roll the dice, simply click on the image of the dice </a:t>
            </a:r>
            <a:r>
              <a:rPr lang="en-GB"/>
              <a:t>and it </a:t>
            </a:r>
            <a:r>
              <a:rPr lang="en-GB" dirty="0"/>
              <a:t>will reveal the number of spaces the character needs to move along.</a:t>
            </a:r>
          </a:p>
          <a:p>
            <a:endParaRPr lang="en-GB" dirty="0"/>
          </a:p>
          <a:p>
            <a:r>
              <a:rPr lang="en-GB" dirty="0"/>
              <a:t>With each click, the fairy tale character will move one space along the numbered path to their destination.</a:t>
            </a:r>
          </a:p>
          <a:p>
            <a:endParaRPr lang="en-GB" dirty="0"/>
          </a:p>
          <a:p>
            <a:r>
              <a:rPr lang="en-GB" dirty="0"/>
              <a:t>Each slide has a character that will reveal questions that encourage the development of children's mathematical reasoning skills.</a:t>
            </a:r>
          </a:p>
        </p:txBody>
      </p:sp>
      <p:sp>
        <p:nvSpPr>
          <p:cNvPr id="7" name="Dice Trigger"/>
          <p:cNvSpPr/>
          <p:nvPr/>
        </p:nvSpPr>
        <p:spPr>
          <a:xfrm>
            <a:off x="-222751" y="5011238"/>
            <a:ext cx="1673650" cy="587103"/>
          </a:xfrm>
          <a:prstGeom prst="roundRect">
            <a:avLst>
              <a:gd name="adj" fmla="val 0"/>
            </a:avLst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8" name="Oval"/>
          <p:cNvSpPr/>
          <p:nvPr/>
        </p:nvSpPr>
        <p:spPr>
          <a:xfrm>
            <a:off x="693584" y="4761438"/>
            <a:ext cx="1233336" cy="1233336"/>
          </a:xfrm>
          <a:prstGeom prst="ellipse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lick Here for a die"/>
          <p:cNvSpPr/>
          <p:nvPr/>
        </p:nvSpPr>
        <p:spPr>
          <a:xfrm>
            <a:off x="573005" y="4976083"/>
            <a:ext cx="1455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click here</a:t>
            </a:r>
          </a:p>
        </p:txBody>
      </p:sp>
      <p:pic>
        <p:nvPicPr>
          <p:cNvPr id="13" name="Dic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17" y="4890031"/>
            <a:ext cx="975671" cy="976150"/>
          </a:xfrm>
          <a:prstGeom prst="rect">
            <a:avLst/>
          </a:prstGeom>
        </p:spPr>
      </p:pic>
      <p:pic>
        <p:nvPicPr>
          <p:cNvPr id="14" name="Dic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1" y="4890031"/>
            <a:ext cx="975671" cy="97615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406021" y="5376942"/>
            <a:ext cx="617832" cy="617832"/>
            <a:chOff x="2302504" y="5555380"/>
            <a:chExt cx="617832" cy="617832"/>
          </a:xfrm>
        </p:grpSpPr>
        <p:sp>
          <p:nvSpPr>
            <p:cNvPr id="16" name="Oval 15"/>
            <p:cNvSpPr/>
            <p:nvPr/>
          </p:nvSpPr>
          <p:spPr>
            <a:xfrm rot="20363071">
              <a:off x="2302504" y="5555380"/>
              <a:ext cx="617832" cy="6178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53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77227" y="5700364"/>
              <a:ext cx="356626" cy="342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0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27363" y="5376942"/>
            <a:ext cx="617832" cy="617832"/>
            <a:chOff x="2834958" y="5008179"/>
            <a:chExt cx="617832" cy="617832"/>
          </a:xfrm>
        </p:grpSpPr>
        <p:sp>
          <p:nvSpPr>
            <p:cNvPr id="23" name="Oval 22"/>
            <p:cNvSpPr/>
            <p:nvPr/>
          </p:nvSpPr>
          <p:spPr>
            <a:xfrm rot="20363071">
              <a:off x="2834958" y="5008179"/>
              <a:ext cx="617832" cy="6178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53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19660" y="5145918"/>
              <a:ext cx="356626" cy="342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248705" y="5376942"/>
            <a:ext cx="617832" cy="617832"/>
            <a:chOff x="3560157" y="4973350"/>
            <a:chExt cx="617832" cy="617832"/>
          </a:xfrm>
        </p:grpSpPr>
        <p:sp>
          <p:nvSpPr>
            <p:cNvPr id="17" name="Oval 16"/>
            <p:cNvSpPr/>
            <p:nvPr/>
          </p:nvSpPr>
          <p:spPr>
            <a:xfrm rot="20363071">
              <a:off x="3560157" y="4973350"/>
              <a:ext cx="617832" cy="6178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53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34601" y="5108406"/>
              <a:ext cx="356626" cy="331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70047" y="5376942"/>
            <a:ext cx="617832" cy="617832"/>
            <a:chOff x="4139165" y="4549901"/>
            <a:chExt cx="617832" cy="617832"/>
          </a:xfrm>
        </p:grpSpPr>
        <p:sp>
          <p:nvSpPr>
            <p:cNvPr id="24" name="Oval 23"/>
            <p:cNvSpPr/>
            <p:nvPr/>
          </p:nvSpPr>
          <p:spPr>
            <a:xfrm rot="20363071">
              <a:off x="4139165" y="4549901"/>
              <a:ext cx="617832" cy="6178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53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82141" y="4692853"/>
              <a:ext cx="356626" cy="331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3</a:t>
              </a: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330" y="4621927"/>
            <a:ext cx="329213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51 L 0.00035 0.0051 C 0.00226 0.00116 0.00469 -0.00439 0.00782 -0.00763 C 0.0106 -0.01041 0.01389 -0.01319 0.01719 -0.01504 C 0.02049 -0.01689 0.02032 -0.01597 0.02379 -0.01759 C 0.03316 -0.02175 0.02396 -0.01898 0.03316 -0.02129 C 0.03421 -0.02222 0.03507 -0.02338 0.03612 -0.02384 C 0.03733 -0.02453 0.03855 -0.02476 0.03976 -0.02523 C 0.04358 -0.02615 0.0474 -0.02731 0.05122 -0.02754 C 0.06719 -0.02916 0.0599 -0.02824 0.07292 -0.03009 C 0.07379 -0.03009 0.08681 -0.03101 0.09167 -0.02754 C 0.09271 -0.02708 0.09358 -0.02592 0.09445 -0.02523 C 0.09723 -0.01782 0.09601 -0.02199 0.09827 -0.0125 C 0.09862 -0.01134 0.09931 -0.01018 0.09931 -0.00879 L 0.09931 0.00255 L 0.09931 0.00255 " pathEditMode="relative" ptsTypes="AAAAAAAAAAAAAA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3 0.00278 L 0.0993 0.00278 C 0.10087 0.00162 0.10243 0.00024 0.10451 -0.00069 C 0.10607 -0.00138 0.11007 -0.00185 0.11007 -0.00162 C 0.11458 -0.00347 0.11076 -0.00231 0.11805 -0.00324 C 0.12361 -0.00393 0.11753 -0.00393 0.12517 -0.00439 C 0.12916 -0.00463 0.13298 -0.00463 0.13698 -0.00463 L 0.15416 -0.00439 C 0.16215 -0.00393 0.16319 -0.00393 0.17031 -0.00324 C 0.17152 -0.00301 0.17274 -0.00254 0.17378 -0.00231 C 0.17916 -0.00115 0.17621 -0.00254 0.18194 -0.00069 C 0.18402 -0.00023 0.1875 0.00116 0.1875 0.00139 C 0.19027 0.00348 0.1934 0.00533 0.19548 0.00787 C 0.19583 0.00834 0.19618 0.0088 0.19635 0.00926 C 0.1967 0.00996 0.1967 0.01065 0.19739 0.01135 C 0.19774 0.01158 0.19861 0.01158 0.1993 0.01181 L 0.1993 0.01204 " pathEditMode="relative" rAng="0" ptsTypes="AAAAAAAAAAAAAAA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931 0.01204 L 0.19931 0.01227 C 0.20087 0.00903 0.20244 0.00602 0.204 0.00301 C 0.20435 0.00208 0.20417 0.00093 0.20487 4.68375E-17 C 0.20643 -0.00162 0.2106 -0.00394 0.2106 -0.0037 C 0.21563 -0.01157 0.20903 -0.00231 0.21528 -0.0088 C 0.21632 -0.00972 0.21702 -0.01134 0.21806 -0.01273 C 0.22136 -0.01597 0.22171 -0.01551 0.2257 -0.01644 C 0.22691 -0.01759 0.22796 -0.01875 0.22952 -0.01944 C 0.23438 -0.02199 0.23803 -0.02176 0.24358 -0.02245 C 0.24549 -0.02269 0.2474 -0.02315 0.24931 -0.02315 C 0.25626 -0.02315 0.2632 -0.02292 0.26997 -0.02245 C 0.27362 -0.02199 0.27448 -0.02083 0.27761 -0.01944 C 0.27848 -0.01898 0.27952 -0.01898 0.28039 -0.01852 C 0.28386 -0.0169 0.28421 -0.01644 0.28698 -0.01458 C 0.29358 -0.0044 0.28316 -0.01968 0.29271 -0.00949 C 0.29376 -0.0088 0.29393 -0.00718 0.29462 -0.00579 C 0.29827 0.00093 0.29514 -0.00718 0.29844 0.00301 L 0.29931 0.00602 C 0.30053 0.00926 0.30035 0.00787 0.30035 0.00995 L 0.30035 0.01019 " pathEditMode="relative" rAng="0" ptsTypes="AAAAAAAAAAAAAAAAAAA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/>
          <p:cNvSpPr/>
          <p:nvPr/>
        </p:nvSpPr>
        <p:spPr>
          <a:xfrm>
            <a:off x="1319839" y="966159"/>
            <a:ext cx="6392175" cy="759124"/>
          </a:xfrm>
          <a:prstGeom prst="roundRect">
            <a:avLst/>
          </a:prstGeom>
          <a:solidFill>
            <a:srgbClr val="776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latin typeface="Twinkl" pitchFamily="2" charset="0"/>
              </a:rPr>
              <a:t>Can you help the fairy tale characters on their journey? 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1319841" y="2015707"/>
            <a:ext cx="6392175" cy="759124"/>
          </a:xfrm>
          <a:prstGeom prst="roundRect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dirty="0">
                <a:latin typeface="Twinkl" pitchFamily="2" charset="0"/>
              </a:rPr>
              <a:t>Click on the dice and say the number it shows. </a:t>
            </a:r>
          </a:p>
        </p:txBody>
      </p:sp>
      <p:sp>
        <p:nvSpPr>
          <p:cNvPr id="27" name="Rectangle: Rounded Corners 26"/>
          <p:cNvSpPr/>
          <p:nvPr/>
        </p:nvSpPr>
        <p:spPr>
          <a:xfrm>
            <a:off x="1319839" y="3065255"/>
            <a:ext cx="6392175" cy="759124"/>
          </a:xfrm>
          <a:prstGeom prst="roundRect">
            <a:avLst/>
          </a:prstGeom>
          <a:solidFill>
            <a:srgbClr val="776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dirty="0">
                <a:latin typeface="Twinkl" pitchFamily="2" charset="0"/>
              </a:rPr>
              <a:t>Use your amazing adding skills to count on and say the number the character should land on. </a:t>
            </a:r>
          </a:p>
        </p:txBody>
      </p:sp>
      <p:sp>
        <p:nvSpPr>
          <p:cNvPr id="28" name="Rectangle: Rounded Corners 27"/>
          <p:cNvSpPr/>
          <p:nvPr/>
        </p:nvSpPr>
        <p:spPr>
          <a:xfrm>
            <a:off x="1319840" y="4114803"/>
            <a:ext cx="6392175" cy="759124"/>
          </a:xfrm>
          <a:prstGeom prst="roundRect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dirty="0">
                <a:latin typeface="Twinkl" pitchFamily="2" charset="0"/>
              </a:rPr>
              <a:t>Then, move the character along the path by that amount to check your answer.</a:t>
            </a:r>
          </a:p>
        </p:txBody>
      </p:sp>
      <p:sp>
        <p:nvSpPr>
          <p:cNvPr id="32" name="Rectangle: Rounded Corners 31"/>
          <p:cNvSpPr/>
          <p:nvPr/>
        </p:nvSpPr>
        <p:spPr>
          <a:xfrm>
            <a:off x="1319840" y="5164352"/>
            <a:ext cx="6392175" cy="759124"/>
          </a:xfrm>
          <a:prstGeom prst="roundRect">
            <a:avLst/>
          </a:prstGeom>
          <a:solidFill>
            <a:srgbClr val="776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altLang="en-US" dirty="0">
                <a:latin typeface="Twinkl" pitchFamily="2" charset="0"/>
              </a:rPr>
              <a:t>Keep rolling the dice and moving the character until they reach the end of the path.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078" y="4114803"/>
            <a:ext cx="1319839" cy="25009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6" y="3891949"/>
            <a:ext cx="1018117" cy="276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32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dirty="0"/>
              <a:t>Can you help Red Riding Hood </a:t>
            </a:r>
            <a:br>
              <a:rPr lang="en-GB" altLang="en-US" sz="3200" dirty="0"/>
            </a:br>
            <a:r>
              <a:rPr lang="en-GB" altLang="en-US" sz="3200" dirty="0"/>
              <a:t>to reach the cottage?</a:t>
            </a:r>
            <a:endParaRPr lang="en-GB" sz="3200" dirty="0">
              <a:latin typeface="+mn-lt"/>
            </a:endParaRPr>
          </a:p>
        </p:txBody>
      </p:sp>
      <p:pic>
        <p:nvPicPr>
          <p:cNvPr id="62" name="Tre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54" y="2427119"/>
            <a:ext cx="1312078" cy="1146509"/>
          </a:xfrm>
          <a:prstGeom prst="rect">
            <a:avLst/>
          </a:prstGeom>
        </p:spPr>
      </p:pic>
      <p:pic>
        <p:nvPicPr>
          <p:cNvPr id="60" name="Tre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645" y="2832265"/>
            <a:ext cx="1312078" cy="1146509"/>
          </a:xfrm>
          <a:prstGeom prst="rect">
            <a:avLst/>
          </a:prstGeom>
        </p:spPr>
      </p:pic>
      <p:pic>
        <p:nvPicPr>
          <p:cNvPr id="61" name="Tre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254" y="2852670"/>
            <a:ext cx="1138536" cy="994868"/>
          </a:xfrm>
          <a:prstGeom prst="rect">
            <a:avLst/>
          </a:prstGeom>
        </p:spPr>
      </p:pic>
      <p:pic>
        <p:nvPicPr>
          <p:cNvPr id="63" name="Tre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53" y="3956804"/>
            <a:ext cx="1312078" cy="1146509"/>
          </a:xfrm>
          <a:prstGeom prst="rect">
            <a:avLst/>
          </a:prstGeom>
        </p:spPr>
      </p:pic>
      <p:pic>
        <p:nvPicPr>
          <p:cNvPr id="64" name="Tre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68" y="4165880"/>
            <a:ext cx="1312078" cy="1146509"/>
          </a:xfrm>
          <a:prstGeom prst="rect">
            <a:avLst/>
          </a:prstGeom>
        </p:spPr>
      </p:pic>
      <p:pic>
        <p:nvPicPr>
          <p:cNvPr id="65" name="Tre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553" y="4382355"/>
            <a:ext cx="1138536" cy="994868"/>
          </a:xfrm>
          <a:prstGeom prst="rect">
            <a:avLst/>
          </a:prstGeom>
        </p:spPr>
      </p:pic>
      <p:sp>
        <p:nvSpPr>
          <p:cNvPr id="74" name="Question 2"/>
          <p:cNvSpPr/>
          <p:nvPr/>
        </p:nvSpPr>
        <p:spPr>
          <a:xfrm>
            <a:off x="1594022" y="5623311"/>
            <a:ext cx="6457889" cy="478361"/>
          </a:xfrm>
          <a:prstGeom prst="roundRect">
            <a:avLst/>
          </a:prstGeom>
          <a:solidFill>
            <a:srgbClr val="641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1500" dirty="0">
                <a:solidFill>
                  <a:schemeClr val="bg1"/>
                </a:solidFill>
                <a:latin typeface="Twinkl" pitchFamily="2" charset="77"/>
              </a:rPr>
              <a:t>What number do you think she will land on? Why do you think this?</a:t>
            </a:r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73" name="Question 1"/>
          <p:cNvSpPr/>
          <p:nvPr/>
        </p:nvSpPr>
        <p:spPr>
          <a:xfrm>
            <a:off x="1606102" y="5620409"/>
            <a:ext cx="6579110" cy="478361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1500" dirty="0">
                <a:solidFill>
                  <a:schemeClr val="bg1"/>
                </a:solidFill>
                <a:latin typeface="Twinkl" pitchFamily="2" charset="77"/>
              </a:rPr>
              <a:t>How can you count on from the number Red Riding Hood is on?</a:t>
            </a:r>
            <a:endParaRPr lang="en-GB" sz="1500" dirty="0">
              <a:solidFill>
                <a:schemeClr val="bg1"/>
              </a:solidFill>
            </a:endParaRPr>
          </a:p>
        </p:txBody>
      </p:sp>
      <p:pic>
        <p:nvPicPr>
          <p:cNvPr id="4" name="Wol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990" y="4364656"/>
            <a:ext cx="1224148" cy="2070340"/>
          </a:xfrm>
          <a:prstGeom prst="rect">
            <a:avLst/>
          </a:prstGeom>
        </p:spPr>
      </p:pic>
      <p:sp>
        <p:nvSpPr>
          <p:cNvPr id="3" name="Reasoning and Deepening"/>
          <p:cNvSpPr/>
          <p:nvPr/>
        </p:nvSpPr>
        <p:spPr>
          <a:xfrm>
            <a:off x="604041" y="6167615"/>
            <a:ext cx="7926388" cy="428598"/>
          </a:xfrm>
          <a:prstGeom prst="roundRect">
            <a:avLst/>
          </a:prstGeom>
          <a:solidFill>
            <a:srgbClr val="776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100" b="1" dirty="0"/>
              <a:t>Click on the wolf to reveal questions that encourage the development of children's mathematical reasoning skills.</a:t>
            </a:r>
          </a:p>
        </p:txBody>
      </p:sp>
      <p:pic>
        <p:nvPicPr>
          <p:cNvPr id="58" name="Cottag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884" y="1473201"/>
            <a:ext cx="2041815" cy="1579537"/>
          </a:xfrm>
          <a:prstGeom prst="rect">
            <a:avLst/>
          </a:prstGeom>
        </p:spPr>
      </p:pic>
      <p:grpSp>
        <p:nvGrpSpPr>
          <p:cNvPr id="52" name="Number Line"/>
          <p:cNvGrpSpPr/>
          <p:nvPr/>
        </p:nvGrpSpPr>
        <p:grpSpPr>
          <a:xfrm rot="20363071">
            <a:off x="747160" y="3175206"/>
            <a:ext cx="6827932" cy="1536136"/>
            <a:chOff x="933045" y="2788053"/>
            <a:chExt cx="7597384" cy="1709246"/>
          </a:xfrm>
        </p:grpSpPr>
        <p:sp>
          <p:nvSpPr>
            <p:cNvPr id="7" name="Oval 6"/>
            <p:cNvSpPr/>
            <p:nvPr/>
          </p:nvSpPr>
          <p:spPr>
            <a:xfrm>
              <a:off x="933045" y="3667679"/>
              <a:ext cx="687457" cy="6874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53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2470839" y="3554243"/>
              <a:ext cx="687457" cy="6874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53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3850415" y="3809842"/>
              <a:ext cx="687457" cy="6874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53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6540928" y="2788053"/>
              <a:ext cx="687457" cy="6874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53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 rot="1236929">
              <a:off x="1121432" y="3845762"/>
              <a:ext cx="396815" cy="381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0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rot="1236929">
              <a:off x="4034124" y="3993859"/>
              <a:ext cx="3968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4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701942" y="3306402"/>
              <a:ext cx="687457" cy="6874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53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3239736" y="3340086"/>
              <a:ext cx="687457" cy="6874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53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4461093" y="3323950"/>
              <a:ext cx="687457" cy="6874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53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5148550" y="2850079"/>
              <a:ext cx="687457" cy="6874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53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5836007" y="3210514"/>
              <a:ext cx="687457" cy="6874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53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7109396" y="3375870"/>
              <a:ext cx="687457" cy="6874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53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 rot="1236929">
              <a:off x="1903560" y="3480850"/>
              <a:ext cx="396815" cy="381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rot="1236929">
              <a:off x="2664911" y="3722257"/>
              <a:ext cx="3968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 rot="1236929">
              <a:off x="3423705" y="3528966"/>
              <a:ext cx="3968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3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 rot="1236929">
              <a:off x="4644335" y="3499190"/>
              <a:ext cx="3968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5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 rot="1236929">
              <a:off x="5338058" y="3009141"/>
              <a:ext cx="3968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6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 rot="1236929">
              <a:off x="6025515" y="3382603"/>
              <a:ext cx="3968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7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 rot="1236929">
              <a:off x="6718256" y="2966479"/>
              <a:ext cx="3968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8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1236929">
              <a:off x="7304721" y="3553435"/>
              <a:ext cx="3968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9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7842972" y="2992082"/>
              <a:ext cx="687457" cy="68745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53B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/>
            <p:cNvSpPr txBox="1"/>
            <p:nvPr/>
          </p:nvSpPr>
          <p:spPr>
            <a:xfrm rot="1236929">
              <a:off x="7992178" y="3169647"/>
              <a:ext cx="538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10</a:t>
              </a:r>
            </a:p>
          </p:txBody>
        </p:sp>
      </p:grpSp>
      <p:pic>
        <p:nvPicPr>
          <p:cNvPr id="54" name="Red Riding Hoo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81" y="4076070"/>
            <a:ext cx="326986" cy="887955"/>
          </a:xfrm>
          <a:prstGeom prst="rect">
            <a:avLst/>
          </a:prstGeom>
        </p:spPr>
      </p:pic>
      <p:sp>
        <p:nvSpPr>
          <p:cNvPr id="78" name="Dice Trigger"/>
          <p:cNvSpPr/>
          <p:nvPr/>
        </p:nvSpPr>
        <p:spPr>
          <a:xfrm>
            <a:off x="-205499" y="1621624"/>
            <a:ext cx="1673650" cy="587103"/>
          </a:xfrm>
          <a:prstGeom prst="roundRect">
            <a:avLst>
              <a:gd name="adj" fmla="val 0"/>
            </a:avLst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72" name="Oval"/>
          <p:cNvSpPr/>
          <p:nvPr/>
        </p:nvSpPr>
        <p:spPr>
          <a:xfrm>
            <a:off x="701490" y="1372708"/>
            <a:ext cx="1233336" cy="1233336"/>
          </a:xfrm>
          <a:prstGeom prst="ellipse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Click Here for a die"/>
          <p:cNvSpPr/>
          <p:nvPr/>
        </p:nvSpPr>
        <p:spPr>
          <a:xfrm>
            <a:off x="590257" y="1586469"/>
            <a:ext cx="1455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click here</a:t>
            </a:r>
          </a:p>
        </p:txBody>
      </p:sp>
      <p:pic>
        <p:nvPicPr>
          <p:cNvPr id="71" name="Dic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9" y="1500417"/>
            <a:ext cx="975671" cy="976150"/>
          </a:xfrm>
          <a:prstGeom prst="rect">
            <a:avLst/>
          </a:prstGeom>
        </p:spPr>
      </p:pic>
      <p:pic>
        <p:nvPicPr>
          <p:cNvPr id="67" name="Dic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9" y="1500417"/>
            <a:ext cx="975671" cy="976150"/>
          </a:xfrm>
          <a:prstGeom prst="rect">
            <a:avLst/>
          </a:prstGeom>
        </p:spPr>
      </p:pic>
      <p:pic>
        <p:nvPicPr>
          <p:cNvPr id="69" name="Dic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9" y="1500417"/>
            <a:ext cx="975671" cy="976150"/>
          </a:xfrm>
          <a:prstGeom prst="rect">
            <a:avLst/>
          </a:prstGeom>
        </p:spPr>
      </p:pic>
      <p:pic>
        <p:nvPicPr>
          <p:cNvPr id="75" name="Dic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9" y="1500417"/>
            <a:ext cx="975671" cy="976150"/>
          </a:xfrm>
          <a:prstGeom prst="rect">
            <a:avLst/>
          </a:prstGeom>
        </p:spPr>
      </p:pic>
      <p:pic>
        <p:nvPicPr>
          <p:cNvPr id="76" name="Dic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9" y="1500417"/>
            <a:ext cx="975671" cy="976150"/>
          </a:xfrm>
          <a:prstGeom prst="rect">
            <a:avLst/>
          </a:prstGeom>
        </p:spPr>
      </p:pic>
      <p:grpSp>
        <p:nvGrpSpPr>
          <p:cNvPr id="6" name="Next"/>
          <p:cNvGrpSpPr/>
          <p:nvPr/>
        </p:nvGrpSpPr>
        <p:grpSpPr>
          <a:xfrm>
            <a:off x="8185212" y="219092"/>
            <a:ext cx="672860" cy="672860"/>
            <a:chOff x="8185212" y="219092"/>
            <a:chExt cx="672860" cy="672860"/>
          </a:xfrm>
        </p:grpSpPr>
        <p:sp>
          <p:nvSpPr>
            <p:cNvPr id="2" name="Oval 1">
              <a:hlinkClick r:id="rId10" action="ppaction://hlinksldjump"/>
            </p:cNvPr>
            <p:cNvSpPr/>
            <p:nvPr/>
          </p:nvSpPr>
          <p:spPr>
            <a:xfrm>
              <a:off x="8185212" y="219092"/>
              <a:ext cx="672860" cy="672860"/>
            </a:xfrm>
            <a:prstGeom prst="ellipse">
              <a:avLst/>
            </a:prstGeom>
            <a:solidFill>
              <a:srgbClr val="FAB001"/>
            </a:solidFill>
            <a:ln w="28575">
              <a:solidFill>
                <a:srgbClr val="6419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Arrow: Right 4"/>
            <p:cNvSpPr/>
            <p:nvPr/>
          </p:nvSpPr>
          <p:spPr>
            <a:xfrm>
              <a:off x="8366003" y="362109"/>
              <a:ext cx="356761" cy="388237"/>
            </a:xfrm>
            <a:prstGeom prst="rightArrow">
              <a:avLst/>
            </a:prstGeom>
            <a:solidFill>
              <a:srgbClr val="64196B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4417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-0.00023 L -0.00225 -0.00023 C -0.00139 -0.00463 -0.00034 -0.00903 0.00052 -0.0132 C 0.00087 -0.01459 0.00122 -0.01597 0.00156 -0.01713 C 0.0066 -0.0331 0.00052 -0.0132 0.00538 -0.02616 C 0.00591 -0.02732 0.00591 -0.02894 0.00643 -0.03009 C 0.00747 -0.03287 0.00903 -0.03519 0.01025 -0.03773 C 0.01094 -0.03912 0.01146 -0.04051 0.01216 -0.04167 C 0.0132 -0.04306 0.01424 -0.04422 0.01511 -0.0456 C 0.0158 -0.04676 0.01632 -0.04838 0.01702 -0.04954 C 0.01788 -0.05047 0.0191 -0.05116 0.01997 -0.05209 C 0.02066 -0.05278 0.02118 -0.05394 0.02188 -0.05463 C 0.02726 -0.05903 0.02813 -0.05903 0.03264 -0.06111 C 0.03646 -0.06621 0.03247 -0.06158 0.0375 -0.06505 C 0.03854 -0.06574 0.03924 -0.0669 0.04028 -0.06759 C 0.04184 -0.06829 0.04358 -0.06829 0.04514 -0.06875 C 0.04618 -0.06922 0.04705 -0.06968 0.04809 -0.07014 C 0.04931 -0.0706 0.0507 -0.07107 0.05191 -0.0713 C 0.05347 -0.07084 0.06372 -0.0669 0.06372 -0.06366 L 0.06372 -0.06227 L 0.06372 -0.06227 " pathEditMode="relative" ptsTypes="AAAAAAAAAAAAAAAAAAA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72 -0.06204 L 0.06372 -0.0618 C 0.06459 -0.06597 0.06545 -0.07014 0.06684 -0.07384 C 0.06841 -0.07801 0.06927 -0.07708 0.07153 -0.08032 C 0.07222 -0.08148 0.07275 -0.0831 0.07361 -0.08426 C 0.07483 -0.08542 0.07674 -0.08565 0.07813 -0.0868 C 0.07917 -0.0875 0.07952 -0.08889 0.08056 -0.08935 C 0.08247 -0.09051 0.0849 -0.0912 0.08716 -0.0919 C 0.09236 -0.09398 0.08924 -0.09305 0.09618 -0.09444 C 0.10625 -0.09421 0.1165 -0.09398 0.12639 -0.09329 C 0.12761 -0.09329 0.12882 -0.09282 0.12986 -0.0919 C 0.13212 -0.09005 0.13334 -0.08727 0.13542 -0.08542 C 0.14097 -0.08079 0.13872 -0.0831 0.14236 -0.07893 C 0.14393 -0.07338 0.14341 -0.07639 0.14341 -0.06991 L 0.14341 -0.06967 " pathEditMode="relative" rAng="0" ptsTypes="AAAAAAAAAAAAA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6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27 -0.07269 L 0.14427 -0.07269 C 0.14618 -0.07616 0.14792 -0.07986 0.15 -0.0831 C 0.15087 -0.08426 0.15209 -0.08472 0.15295 -0.08565 C 0.15365 -0.08658 0.15417 -0.0875 0.15486 -0.0882 C 0.15868 -0.09236 0.15729 -0.08912 0.16077 -0.09468 C 0.16146 -0.09584 0.16181 -0.09746 0.16268 -0.09861 C 0.16771 -0.10533 0.16372 -0.09746 0.16754 -0.10371 C 0.17066 -0.10903 0.16771 -0.10695 0.1724 -0.10903 C 0.17622 -0.11389 0.17222 -0.10949 0.17726 -0.11273 C 0.18472 -0.11783 0.1757 -0.11343 0.18299 -0.11667 C 0.18368 -0.11759 0.1842 -0.11875 0.1849 -0.11922 C 0.18802 -0.1213 0.1915 -0.12199 0.19462 -0.12315 C 0.19566 -0.12361 0.1967 -0.12408 0.19757 -0.12431 C 0.20087 -0.12408 0.20417 -0.12408 0.20729 -0.12315 C 0.20816 -0.12292 0.20868 -0.1213 0.2092 -0.1206 L 0.21129 -0.11806 L 0.21129 -0.11806 " pathEditMode="relative" ptsTypes="AAAAAAAAAAAAAAAAAA">
                                      <p:cBhvr>
                                        <p:cTn id="1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938 -0.1206 L 0.20938 -0.1206 C 0.21216 -0.12199 0.21528 -0.12292 0.21806 -0.12454 C 0.2191 -0.125 0.21997 -0.12639 0.22101 -0.12709 C 0.22188 -0.12778 0.22292 -0.12801 0.22379 -0.12824 C 0.22778 -0.12801 0.2316 -0.12778 0.23559 -0.12709 C 0.23646 -0.12685 0.2375 -0.12616 0.23837 -0.1257 C 0.24028 -0.12523 0.24236 -0.12523 0.24427 -0.12454 C 0.24427 -0.12454 0.25156 -0.1213 0.25295 -0.1206 C 0.254 -0.12014 0.25486 -0.11945 0.25591 -0.11945 C 0.25816 -0.11875 0.26233 -0.11829 0.26476 -0.11667 C 0.2658 -0.11597 0.26667 -0.11528 0.26754 -0.11412 C 0.26893 -0.1125 0.27153 -0.10903 0.27153 -0.10903 L 0.27344 -0.10116 C 0.27379 -0.1 0.27448 -0.09884 0.27448 -0.09746 L 0.27448 -0.09213 L 0.27448 -0.09213 " pathEditMode="relative" ptsTypes="AAAAAAAAAAAAAAAAA">
                                      <p:cBhvr>
                                        <p:cTn id="1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35 -0.09861 L 0.27535 -0.09861 C 0.27622 -0.10209 0.27743 -0.10556 0.27813 -0.10903 C 0.28056 -0.11945 0.27743 -0.11204 0.28108 -0.11945 C 0.28368 -0.13264 0.28021 -0.11621 0.28403 -0.12986 C 0.28802 -0.14375 0.2816 -0.1257 0.28698 -0.14005 C 0.28733 -0.14236 0.2875 -0.14445 0.28785 -0.14653 C 0.28837 -0.14884 0.28924 -0.15093 0.28993 -0.15301 C 0.29202 -0.16065 0.28941 -0.15301 0.29271 -0.16204 C 0.29479 -0.17292 0.29219 -0.16297 0.29566 -0.16991 C 0.29896 -0.17616 0.29636 -0.17361 0.29966 -0.17894 C 0.30313 -0.18449 0.30156 -0.18125 0.30538 -0.18542 C 0.30625 -0.18611 0.3066 -0.1875 0.30747 -0.18797 C 0.31285 -0.19167 0.31181 -0.19144 0.31528 -0.18935 L 0.31528 -0.18935 " pathEditMode="relative" ptsTypes="AAAAAAAAAAAAAAA">
                                      <p:cBhvr>
                                        <p:cTn id="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28 -0.18912 L 0.31528 -0.18889 C 0.31545 -0.19259 0.31563 -0.19583 0.31649 -0.1993 C 0.31701 -0.20162 0.31944 -0.20486 0.32083 -0.20694 C 0.32379 -0.2206 0.32031 -0.20648 0.325 -0.22014 C 0.32778 -0.22801 0.32431 -0.22315 0.32934 -0.22893 C 0.32969 -0.23055 0.32986 -0.23264 0.33056 -0.23449 C 0.33142 -0.23565 0.33264 -0.23657 0.33333 -0.23773 C 0.3342 -0.23866 0.3342 -0.24004 0.3349 -0.24097 C 0.33611 -0.24259 0.33802 -0.24375 0.33924 -0.24537 C 0.3408 -0.24722 0.34167 -0.24907 0.34358 -0.25092 C 0.34497 -0.25254 0.34722 -0.2537 0.34913 -0.25532 C 0.35035 -0.25648 0.35087 -0.25764 0.35191 -0.25856 C 0.35295 -0.25926 0.35382 -0.25995 0.35486 -0.26065 C 0.36701 -0.27338 0.35486 -0.26342 0.36476 -0.26944 C 0.3658 -0.27037 0.36632 -0.27153 0.36754 -0.27176 C 0.36927 -0.27222 0.37135 -0.27176 0.37344 -0.27176 L 0.37344 -0.27153 " pathEditMode="relative" rAng="0" ptsTypes="AAAAAAAAAAAAAAAAAA">
                                      <p:cBhvr>
                                        <p:cTn id="2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-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344 -0.27153 L 0.37344 -0.27129 C 0.37656 -0.27176 0.38004 -0.27245 0.38334 -0.27245 C 0.41042 -0.27245 0.40469 -0.27315 0.41806 -0.2706 C 0.41893 -0.26967 0.41927 -0.26852 0.42049 -0.26805 C 0.4217 -0.26713 0.42344 -0.26759 0.42483 -0.26713 C 0.42604 -0.26666 0.42709 -0.26597 0.4283 -0.26528 C 0.43125 -0.26342 0.43299 -0.26065 0.4349 -0.25833 L 0.43733 -0.25555 C 0.44323 -0.24861 0.43542 -0.25694 0.44306 -0.25115 L 0.44306 -0.25023 L 0.44306 -0.25 " pathEditMode="relative" rAng="0" ptsTypes="AAAAAAAAAAAA">
                                      <p:cBhvr>
                                        <p:cTn id="3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2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06 -0.25 L 0.44306 -0.24953 C 0.44358 -0.25439 0.44392 -0.25902 0.44531 -0.26342 C 0.44861 -0.27569 0.44913 -0.27175 0.45208 -0.28101 C 0.45295 -0.28333 0.45382 -0.28587 0.45434 -0.28842 C 0.45486 -0.28958 0.45503 -0.29143 0.45556 -0.29282 C 0.45764 -0.29675 0.45972 -0.30092 0.46267 -0.30439 L 0.46944 -0.31319 C 0.47031 -0.31435 0.47118 -0.31504 0.4717 -0.3162 C 0.47413 -0.3206 0.47431 -0.32152 0.4776 -0.32523 C 0.47865 -0.32615 0.48003 -0.32708 0.48108 -0.328 C 0.48194 -0.3287 0.48229 -0.33032 0.48333 -0.33101 C 0.48559 -0.33217 0.48837 -0.33217 0.49045 -0.33379 C 0.4934 -0.33634 0.49392 -0.3375 0.49722 -0.33819 C 0.49809 -0.33842 0.49896 -0.33819 0.49983 -0.33819 L 0.49983 -0.33796 " pathEditMode="relative" rAng="0" ptsTypes="AAAAAAAAAAAAAAAA">
                                      <p:cBhvr>
                                        <p:cTn id="3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-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983 -0.33797 L 0.49983 -0.33797 L 0.53576 -0.33704 C 0.53906 -0.33681 0.54253 -0.33658 0.54583 -0.33565 C 0.54792 -0.33519 0.55226 -0.33311 0.55226 -0.33287 L 0.56111 -0.32269 L 0.56441 -0.31899 L 0.56771 -0.31505 C 0.57101 -0.29908 0.5658 -0.31922 0.57205 -0.30741 C 0.575 -0.30209 0.5743 -0.29792 0.5743 -0.2919 L 0.5743 -0.29167 " pathEditMode="relative" rAng="0" ptsTypes="AAAAAAAAAAA">
                                      <p:cBhvr>
                                        <p:cTn id="3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639 -0.29792 L 0.57639 -0.29792 C 0.57691 -0.29977 0.57934 -0.30857 0.58212 -0.31088 C 0.58299 -0.31158 0.58403 -0.31181 0.58507 -0.31227 C 0.58854 -0.31528 0.58802 -0.31528 0.59288 -0.31736 C 0.5941 -0.31806 0.59549 -0.31806 0.5967 -0.31875 C 0.59809 -0.31945 0.59913 -0.3206 0.60052 -0.3213 C 0.60209 -0.32199 0.60382 -0.32199 0.60538 -0.32269 C 0.60643 -0.32292 0.60729 -0.32361 0.60834 -0.32384 C 0.61372 -0.3257 0.61476 -0.32523 0.62101 -0.32639 C 0.62257 -0.32685 0.62413 -0.32755 0.62587 -0.32778 C 0.62865 -0.32824 0.6316 -0.32871 0.63455 -0.32894 C 0.64358 -0.32871 0.65261 -0.32847 0.66163 -0.32778 C 0.66476 -0.32755 0.66615 -0.32454 0.66858 -0.32269 C 0.66979 -0.32153 0.67118 -0.32107 0.6724 -0.31991 C 0.67552 -0.31736 0.67604 -0.31644 0.6783 -0.31343 C 0.68091 -0.30255 0.67709 -0.31597 0.68108 -0.30695 C 0.68195 -0.30509 0.68281 -0.29815 0.68316 -0.29676 C 0.68281 -0.29097 0.68264 -0.28542 0.68212 -0.27986 C 0.68195 -0.27847 0.68125 -0.27732 0.68108 -0.27593 C 0.68091 -0.27338 0.68108 -0.27084 0.68108 -0.26806 L 0.68108 -0.26806 " pathEditMode="relative" ptsTypes="AAAAAAAAAAAAAAAAAAAAAA">
                                      <p:cBhvr>
                                        <p:cTn id="4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3" grpId="0" animBg="1"/>
      <p:bldP spid="7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dirty="0"/>
              <a:t>Can you help Cinderella to </a:t>
            </a:r>
            <a:br>
              <a:rPr lang="en-GB" altLang="en-US" sz="3200" dirty="0"/>
            </a:br>
            <a:r>
              <a:rPr lang="en-GB" altLang="en-US" sz="3200" dirty="0"/>
              <a:t>reach the castle?</a:t>
            </a:r>
            <a:endParaRPr lang="en-GB" sz="3200" dirty="0">
              <a:latin typeface="+mn-lt"/>
            </a:endParaRPr>
          </a:p>
        </p:txBody>
      </p:sp>
      <p:sp>
        <p:nvSpPr>
          <p:cNvPr id="74" name="Question 2"/>
          <p:cNvSpPr/>
          <p:nvPr/>
        </p:nvSpPr>
        <p:spPr>
          <a:xfrm>
            <a:off x="1594022" y="5623311"/>
            <a:ext cx="6457889" cy="478361"/>
          </a:xfrm>
          <a:prstGeom prst="roundRect">
            <a:avLst/>
          </a:prstGeom>
          <a:solidFill>
            <a:srgbClr val="641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1400" dirty="0">
                <a:solidFill>
                  <a:schemeClr val="bg1"/>
                </a:solidFill>
                <a:latin typeface="Twinkl" pitchFamily="2" charset="77"/>
              </a:rPr>
              <a:t>As she moves along the path, are the numbers getting bigger or smaller?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73" name="Question 1"/>
          <p:cNvSpPr/>
          <p:nvPr/>
        </p:nvSpPr>
        <p:spPr>
          <a:xfrm>
            <a:off x="604041" y="5620409"/>
            <a:ext cx="7581171" cy="478361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bg1">
                    <a:lumMod val="95000"/>
                  </a:schemeClr>
                </a:solidFill>
              </a:rPr>
              <a:t>Look at the number Cinderella is on. If you count on 3 more, what number will that be?</a:t>
            </a:r>
          </a:p>
        </p:txBody>
      </p:sp>
      <p:pic>
        <p:nvPicPr>
          <p:cNvPr id="18" name="Princ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377" y="4194928"/>
            <a:ext cx="953819" cy="2409795"/>
          </a:xfrm>
          <a:prstGeom prst="rect">
            <a:avLst/>
          </a:prstGeom>
        </p:spPr>
      </p:pic>
      <p:sp>
        <p:nvSpPr>
          <p:cNvPr id="3" name="Reasoning and Deepening"/>
          <p:cNvSpPr/>
          <p:nvPr/>
        </p:nvSpPr>
        <p:spPr>
          <a:xfrm>
            <a:off x="604041" y="6167615"/>
            <a:ext cx="7926388" cy="428598"/>
          </a:xfrm>
          <a:prstGeom prst="roundRect">
            <a:avLst/>
          </a:prstGeom>
          <a:solidFill>
            <a:srgbClr val="776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altLang="en-US" sz="1100" b="1" dirty="0">
                <a:solidFill>
                  <a:schemeClr val="bg1">
                    <a:lumMod val="95000"/>
                  </a:schemeClr>
                </a:solidFill>
              </a:rPr>
              <a:t>Click on the prince </a:t>
            </a:r>
            <a:r>
              <a:rPr lang="en-GB" sz="1100" b="1" dirty="0">
                <a:solidFill>
                  <a:schemeClr val="bg1">
                    <a:lumMod val="95000"/>
                  </a:schemeClr>
                </a:solidFill>
              </a:rPr>
              <a:t>to reveal questions that encourage the development of children's mathematical reasoning skills.</a:t>
            </a:r>
          </a:p>
        </p:txBody>
      </p:sp>
      <p:pic>
        <p:nvPicPr>
          <p:cNvPr id="5" name="Castl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845" y="667140"/>
            <a:ext cx="2346879" cy="2458113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679974" y="2476567"/>
            <a:ext cx="7051051" cy="2568240"/>
            <a:chOff x="679974" y="2476567"/>
            <a:chExt cx="7051051" cy="2568240"/>
          </a:xfrm>
        </p:grpSpPr>
        <p:grpSp>
          <p:nvGrpSpPr>
            <p:cNvPr id="19" name="Group 18"/>
            <p:cNvGrpSpPr/>
            <p:nvPr/>
          </p:nvGrpSpPr>
          <p:grpSpPr>
            <a:xfrm>
              <a:off x="679974" y="3149316"/>
              <a:ext cx="617832" cy="617832"/>
              <a:chOff x="1062673" y="5037795"/>
              <a:chExt cx="617832" cy="617832"/>
            </a:xfrm>
          </p:grpSpPr>
          <p:sp>
            <p:nvSpPr>
              <p:cNvPr id="7" name="Oval 6"/>
              <p:cNvSpPr/>
              <p:nvPr/>
            </p:nvSpPr>
            <p:spPr>
              <a:xfrm rot="20363071">
                <a:off x="1062673" y="5037795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210762" y="5182779"/>
                <a:ext cx="356626" cy="342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0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429286" y="2984683"/>
              <a:ext cx="617832" cy="617832"/>
              <a:chOff x="3561666" y="4234221"/>
              <a:chExt cx="617832" cy="617832"/>
            </a:xfrm>
          </p:grpSpPr>
          <p:sp>
            <p:nvSpPr>
              <p:cNvPr id="12" name="Oval 11"/>
              <p:cNvSpPr/>
              <p:nvPr/>
            </p:nvSpPr>
            <p:spPr>
              <a:xfrm rot="20363071">
                <a:off x="3561666" y="4234221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696945" y="4368262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4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359464" y="3710021"/>
              <a:ext cx="617832" cy="617832"/>
              <a:chOff x="1595127" y="4490594"/>
              <a:chExt cx="617832" cy="617832"/>
            </a:xfrm>
          </p:grpSpPr>
          <p:sp>
            <p:nvSpPr>
              <p:cNvPr id="9" name="Oval 8"/>
              <p:cNvSpPr/>
              <p:nvPr/>
            </p:nvSpPr>
            <p:spPr>
              <a:xfrm rot="20363071">
                <a:off x="1595127" y="4490594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779829" y="4628333"/>
                <a:ext cx="356626" cy="342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1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125284" y="3093192"/>
              <a:ext cx="617832" cy="617832"/>
              <a:chOff x="2320326" y="4455765"/>
              <a:chExt cx="617832" cy="617832"/>
            </a:xfrm>
          </p:grpSpPr>
          <p:sp>
            <p:nvSpPr>
              <p:cNvPr id="10" name="Oval 9"/>
              <p:cNvSpPr/>
              <p:nvPr/>
            </p:nvSpPr>
            <p:spPr>
              <a:xfrm rot="20363071">
                <a:off x="2320326" y="4455765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477014" y="4608577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2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2777302" y="2476567"/>
              <a:ext cx="617832" cy="617832"/>
              <a:chOff x="2899334" y="4032316"/>
              <a:chExt cx="617832" cy="617832"/>
            </a:xfrm>
          </p:grpSpPr>
          <p:sp>
            <p:nvSpPr>
              <p:cNvPr id="11" name="Oval 10"/>
              <p:cNvSpPr/>
              <p:nvPr/>
            </p:nvSpPr>
            <p:spPr>
              <a:xfrm rot="20363071">
                <a:off x="2899334" y="4032316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063004" y="4170365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3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967469" y="3673417"/>
              <a:ext cx="617832" cy="617832"/>
              <a:chOff x="3921598" y="3632263"/>
              <a:chExt cx="617832" cy="617832"/>
            </a:xfrm>
          </p:grpSpPr>
          <p:sp>
            <p:nvSpPr>
              <p:cNvPr id="13" name="Oval 12"/>
              <p:cNvSpPr/>
              <p:nvPr/>
            </p:nvSpPr>
            <p:spPr>
              <a:xfrm rot="20363071">
                <a:off x="3921598" y="3632263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062584" y="3767946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5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489605" y="4426975"/>
              <a:ext cx="617832" cy="617832"/>
              <a:chOff x="4349918" y="3016121"/>
              <a:chExt cx="617832" cy="617832"/>
            </a:xfrm>
          </p:grpSpPr>
          <p:sp>
            <p:nvSpPr>
              <p:cNvPr id="14" name="Oval 13"/>
              <p:cNvSpPr/>
              <p:nvPr/>
            </p:nvSpPr>
            <p:spPr>
              <a:xfrm rot="20363071">
                <a:off x="4349918" y="3016121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491056" y="3145091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6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5315900" y="4362059"/>
              <a:ext cx="617832" cy="617832"/>
              <a:chOff x="5042241" y="3101773"/>
              <a:chExt cx="617832" cy="617832"/>
            </a:xfrm>
          </p:grpSpPr>
          <p:sp>
            <p:nvSpPr>
              <p:cNvPr id="15" name="Oval 14"/>
              <p:cNvSpPr/>
              <p:nvPr/>
            </p:nvSpPr>
            <p:spPr>
              <a:xfrm rot="20363071">
                <a:off x="5042241" y="3101773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196379" y="3241701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7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5713803" y="3505136"/>
              <a:ext cx="617832" cy="617832"/>
              <a:chOff x="5501519" y="2523349"/>
              <a:chExt cx="617832" cy="617832"/>
            </a:xfrm>
          </p:grpSpPr>
          <p:sp>
            <p:nvSpPr>
              <p:cNvPr id="16" name="Oval 15"/>
              <p:cNvSpPr/>
              <p:nvPr/>
            </p:nvSpPr>
            <p:spPr>
              <a:xfrm rot="20363071">
                <a:off x="5501519" y="2523349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656296" y="2663584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8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6221965" y="2891813"/>
              <a:ext cx="617832" cy="617832"/>
              <a:chOff x="6165704" y="2837921"/>
              <a:chExt cx="617832" cy="617832"/>
            </a:xfrm>
          </p:grpSpPr>
          <p:sp>
            <p:nvSpPr>
              <p:cNvPr id="17" name="Oval 16"/>
              <p:cNvSpPr/>
              <p:nvPr/>
            </p:nvSpPr>
            <p:spPr>
              <a:xfrm rot="20363071">
                <a:off x="6165704" y="2837921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317590" y="2989492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9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7113193" y="2912233"/>
              <a:ext cx="617832" cy="594228"/>
              <a:chOff x="6657168" y="2283716"/>
              <a:chExt cx="617832" cy="594228"/>
            </a:xfrm>
          </p:grpSpPr>
          <p:sp>
            <p:nvSpPr>
              <p:cNvPr id="49" name="Oval 48"/>
              <p:cNvSpPr/>
              <p:nvPr/>
            </p:nvSpPr>
            <p:spPr>
              <a:xfrm rot="20363071">
                <a:off x="6657168" y="2283716"/>
                <a:ext cx="617832" cy="59422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761467" y="2417870"/>
                <a:ext cx="483738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10</a:t>
                </a:r>
              </a:p>
            </p:txBody>
          </p:sp>
        </p:grpSp>
      </p:grpSp>
      <p:sp>
        <p:nvSpPr>
          <p:cNvPr id="78" name="Dice Trigger"/>
          <p:cNvSpPr/>
          <p:nvPr/>
        </p:nvSpPr>
        <p:spPr>
          <a:xfrm>
            <a:off x="-205499" y="1621624"/>
            <a:ext cx="1673650" cy="587103"/>
          </a:xfrm>
          <a:prstGeom prst="roundRect">
            <a:avLst>
              <a:gd name="adj" fmla="val 0"/>
            </a:avLst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72" name="Oval"/>
          <p:cNvSpPr/>
          <p:nvPr/>
        </p:nvSpPr>
        <p:spPr>
          <a:xfrm>
            <a:off x="701490" y="1372708"/>
            <a:ext cx="1233336" cy="1233336"/>
          </a:xfrm>
          <a:prstGeom prst="ellipse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Click Here for a die"/>
          <p:cNvSpPr/>
          <p:nvPr/>
        </p:nvSpPr>
        <p:spPr>
          <a:xfrm>
            <a:off x="590257" y="1586469"/>
            <a:ext cx="1455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click here</a:t>
            </a:r>
          </a:p>
        </p:txBody>
      </p:sp>
      <p:pic>
        <p:nvPicPr>
          <p:cNvPr id="71" name="Dic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9" y="1500417"/>
            <a:ext cx="975671" cy="976150"/>
          </a:xfrm>
          <a:prstGeom prst="rect">
            <a:avLst/>
          </a:prstGeom>
        </p:spPr>
      </p:pic>
      <p:pic>
        <p:nvPicPr>
          <p:cNvPr id="75" name="Dic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9" y="1500417"/>
            <a:ext cx="975671" cy="976150"/>
          </a:xfrm>
          <a:prstGeom prst="rect">
            <a:avLst/>
          </a:prstGeom>
        </p:spPr>
      </p:pic>
      <p:pic>
        <p:nvPicPr>
          <p:cNvPr id="76" name="Dic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9" y="1500417"/>
            <a:ext cx="975671" cy="976150"/>
          </a:xfrm>
          <a:prstGeom prst="rect">
            <a:avLst/>
          </a:prstGeom>
        </p:spPr>
      </p:pic>
      <p:pic>
        <p:nvPicPr>
          <p:cNvPr id="69" name="Dic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9" y="1500417"/>
            <a:ext cx="975671" cy="976150"/>
          </a:xfrm>
          <a:prstGeom prst="rect">
            <a:avLst/>
          </a:prstGeom>
        </p:spPr>
      </p:pic>
      <p:pic>
        <p:nvPicPr>
          <p:cNvPr id="67" name="Dic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9" y="1500417"/>
            <a:ext cx="975671" cy="9761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78" y="3265401"/>
            <a:ext cx="1014361" cy="1140073"/>
          </a:xfrm>
          <a:prstGeom prst="rect">
            <a:avLst/>
          </a:prstGeom>
        </p:spPr>
      </p:pic>
      <p:grpSp>
        <p:nvGrpSpPr>
          <p:cNvPr id="52" name="Next"/>
          <p:cNvGrpSpPr/>
          <p:nvPr/>
        </p:nvGrpSpPr>
        <p:grpSpPr>
          <a:xfrm>
            <a:off x="8193999" y="236588"/>
            <a:ext cx="672860" cy="672860"/>
            <a:chOff x="8185212" y="219092"/>
            <a:chExt cx="672860" cy="672860"/>
          </a:xfrm>
        </p:grpSpPr>
        <p:sp>
          <p:nvSpPr>
            <p:cNvPr id="53" name="Oval 52">
              <a:hlinkClick r:id="rId8" action="ppaction://hlinksldjump"/>
            </p:cNvPr>
            <p:cNvSpPr/>
            <p:nvPr/>
          </p:nvSpPr>
          <p:spPr>
            <a:xfrm>
              <a:off x="8185212" y="219092"/>
              <a:ext cx="672860" cy="672860"/>
            </a:xfrm>
            <a:prstGeom prst="ellipse">
              <a:avLst/>
            </a:prstGeom>
            <a:solidFill>
              <a:srgbClr val="FAB001"/>
            </a:solidFill>
            <a:ln w="28575">
              <a:solidFill>
                <a:srgbClr val="6419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Arrow: Right 53"/>
            <p:cNvSpPr/>
            <p:nvPr/>
          </p:nvSpPr>
          <p:spPr>
            <a:xfrm>
              <a:off x="8366003" y="362109"/>
              <a:ext cx="356761" cy="388237"/>
            </a:xfrm>
            <a:prstGeom prst="rightArrow">
              <a:avLst/>
            </a:prstGeom>
            <a:solidFill>
              <a:srgbClr val="64196B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6821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-2.22222E-6 0.00023 C 0.00139 0.0044 0.00313 0.00926 0.00434 0.01412 C 0.01025 0.03449 -0.00017 0.00301 0.00729 0.025 L 0.00903 0.03935 C 0.00938 0.04167 0.00955 0.04422 0.01007 0.04653 C 0.01129 0.05162 0.01216 0.05394 0.01285 0.05903 C 0.0132 0.06227 0.0132 0.06551 0.01372 0.06806 C 0.01719 0.08287 0.01615 0.075 0.01927 0.08241 C 0.01997 0.08403 0.02049 0.08635 0.02118 0.08797 C 0.02448 0.0956 0.02309 0.09121 0.02674 0.09699 C 0.03038 0.10232 0.02656 0.09908 0.03143 0.10232 C 0.03264 0.10394 0.03386 0.10579 0.03507 0.10741 C 0.03577 0.1088 0.03629 0.11019 0.03698 0.11135 C 0.03906 0.11459 0.04167 0.11852 0.04445 0.12037 C 0.04688 0.12199 0.04931 0.12222 0.05191 0.12385 L 0.05469 0.12593 C 0.06302 0.12523 0.07118 0.12477 0.07969 0.12385 C 0.08073 0.12385 0.0816 0.12222 0.08247 0.12199 C 0.08768 0.12107 0.09306 0.12107 0.09827 0.12037 L 0.10122 0.1169 L 0.10122 0.11713 " pathEditMode="relative" rAng="0" ptsTypes="AAAAAAAAAAAAAAAAAAAA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22 0.11713 L 0.10122 0.11737 C 0.10434 0.11783 0.10764 0.11899 0.11094 0.11899 C 0.125 0.11968 0.1191 0.11875 0.12639 0.11713 C 0.12813 0.1169 0.13021 0.11667 0.13195 0.11644 C 0.13386 0.11598 0.13976 0.11412 0.1408 0.11389 C 0.14201 0.11343 0.14271 0.1125 0.14392 0.11204 C 0.14514 0.11158 0.14636 0.11158 0.14722 0.11112 C 0.15938 0.10649 0.14583 0.11042 0.15955 0.10672 C 0.16094 0.10579 0.16233 0.10487 0.16389 0.10417 C 0.16528 0.10348 0.16701 0.10348 0.16823 0.10255 C 0.16945 0.10162 0.16945 0.1 0.17031 0.09908 C 0.17222 0.09746 0.17587 0.09468 0.17587 0.09491 C 0.17813 0.08959 0.17656 0.09283 0.18142 0.08519 C 0.18212 0.08403 0.18316 0.08287 0.18386 0.08172 L 0.18594 0.07639 C 0.18629 0.0757 0.18646 0.07477 0.18698 0.07385 L 0.18906 0.07037 C 0.18976 0.06806 0.1908 0.06274 0.19254 0.06065 L 0.19705 0.05556 C 0.19722 0.0544 0.19722 0.05301 0.19792 0.05209 C 0.19879 0.05116 0.20035 0.05047 0.20139 0.04954 C 0.20191 0.04885 0.20208 0.04838 0.20261 0.04792 L 0.20261 0.04792 " pathEditMode="relative" rAng="0" ptsTypes="AAAAAAAAAAAAAAAAAAAAAAAA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-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6 0.04815 L 0.2026 0.04861 C 0.2026 -0.00648 0.20278 -0.06111 0.20313 -0.11551 C 0.20313 -0.11806 0.20382 -0.1206 0.20399 -0.12361 C 0.20399 -0.125 0.20399 -0.15255 0.20538 -0.16204 C 0.20573 -0.16435 0.20625 -0.16621 0.20677 -0.16829 C 0.20712 -0.17176 0.20712 -0.175 0.20764 -0.17801 C 0.20764 -0.17986 0.20816 -0.18125 0.20816 -0.18287 C 0.20851 -0.18542 0.20851 -0.18843 0.20903 -0.19097 C 0.2092 -0.1926 0.2099 -0.19422 0.21042 -0.19584 C 0.21059 -0.19792 0.21076 -0.20023 0.21111 -0.20209 C 0.21146 -0.20394 0.21233 -0.2051 0.21267 -0.20695 C 0.21319 -0.20996 0.21302 -0.21343 0.21337 -0.21644 C 0.21406 -0.22385 0.21389 -0.21945 0.21545 -0.22616 C 0.2158 -0.22755 0.21597 -0.2294 0.21615 -0.23102 C 0.21667 -0.2331 0.21719 -0.23519 0.21771 -0.2375 C 0.22014 -0.25255 0.21701 -0.23773 0.21927 -0.24676 L 0.21927 -0.24653 " pathEditMode="relative" rAng="0" ptsTypes="AAAAAAAAAAAAAAAAAA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927 -0.24653 L 0.21927 -0.2463 C 0.22257 -0.24768 0.22621 -0.24861 0.22986 -0.25 C 0.23159 -0.25069 0.23298 -0.25185 0.23455 -0.25231 C 0.23889 -0.25324 0.2434 -0.25324 0.24791 -0.25324 C 0.26059 -0.25324 0.27343 -0.25301 0.28611 -0.25231 C 0.29271 -0.25185 0.29201 -0.25139 0.29705 -0.25 C 0.29861 -0.24954 0.30017 -0.2493 0.30173 -0.24884 C 0.31371 -0.2456 0.29514 -0.25 0.31007 -0.24653 C 0.31146 -0.24537 0.3125 -0.24398 0.31371 -0.24305 C 0.31528 -0.2419 0.31718 -0.2412 0.3184 -0.23958 C 0.31927 -0.23866 0.31892 -0.23704 0.31979 -0.23634 C 0.32153 -0.23403 0.3243 -0.23287 0.32569 -0.23055 C 0.33298 -0.21967 0.32361 -0.23287 0.33055 -0.22477 C 0.33142 -0.22361 0.33194 -0.22222 0.33281 -0.2213 C 0.33576 -0.21782 0.33646 -0.21782 0.3401 -0.21551 C 0.34114 -0.2125 0.34149 -0.21065 0.34375 -0.20856 C 0.34462 -0.20764 0.34618 -0.20694 0.34722 -0.20625 C 0.34965 -0.20301 0.35121 -0.1993 0.35451 -0.19722 C 0.35555 -0.19606 0.35694 -0.19537 0.35816 -0.19491 C 0.35903 -0.19352 0.35989 -0.19259 0.36059 -0.19143 C 0.36111 -0.19005 0.36111 -0.18889 0.3618 -0.18796 C 0.36215 -0.1868 0.36337 -0.18634 0.36423 -0.18565 C 0.36458 -0.18426 0.36493 -0.18333 0.36528 -0.18217 C 0.36701 -0.17523 0.36493 -0.17778 0.36788 -0.175 L 0.36788 -0.17477 " pathEditMode="relative" rAng="0" ptsTypes="AAAAAAAAAAAAAAAAAAAAAAAAAA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1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88 -0.17477 L 0.36788 -0.17477 C 0.37152 -0.17408 0.37587 -0.17315 0.37968 -0.17199 C 0.38125 -0.17153 0.38264 -0.17061 0.38437 -0.16991 C 0.38732 -0.16875 0.39357 -0.16829 0.39652 -0.16783 C 0.40191 -0.16551 0.41059 -0.16181 0.41597 -0.16065 L 0.42066 -0.15973 C 0.42222 -0.15903 0.42361 -0.15834 0.42517 -0.15764 C 0.42916 -0.15625 0.43732 -0.15348 0.43732 -0.15324 C 0.44462 -0.14861 0.43576 -0.15486 0.44323 -0.14838 C 0.44409 -0.14769 0.44514 -0.14723 0.44635 -0.1463 C 0.44739 -0.14468 0.44843 -0.14306 0.4493 -0.14121 C 0.45 -0.14005 0.45034 -0.13843 0.45087 -0.13727 C 0.45139 -0.13611 0.45191 -0.13519 0.4526 -0.13426 C 0.45191 -0.12732 0.45173 -0.12061 0.45087 -0.11366 C 0.45069 -0.1125 0.44948 -0.11111 0.4493 -0.10973 C 0.44757 -0.10162 0.44739 -0.09213 0.44635 -0.08403 C 0.446 -0.08148 0.44548 -0.07616 0.44323 -0.07292 C 0.44253 -0.07176 0.44114 -0.07084 0.44027 -0.06991 C 0.43958 -0.06898 0.43871 -0.06667 0.43871 -0.06644 L 0.43871 -0.06667 " pathEditMode="relative" rAng="0" ptsTypes="AAAAAAAAAAAAAAAAAAAAA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84 -0.05949 L 0.44184 -0.05949 C 0.43733 -0.05486 0.43455 -0.05162 0.43021 -0.04792 C 0.42847 -0.04653 0.42708 -0.04514 0.42535 -0.04398 C 0.42413 -0.04329 0.42274 -0.04329 0.42136 -0.04282 C 0.41754 -0.03982 0.41337 -0.03727 0.40972 -0.0338 C 0.40886 -0.03287 0.40868 -0.03079 0.40781 -0.02986 C 0.40643 -0.02824 0.40452 -0.02755 0.40295 -0.02593 C 0.40226 -0.02523 0.40174 -0.02407 0.40104 -0.02338 C 0.39983 -0.02199 0.39827 -0.02107 0.39722 -0.01945 C 0.39636 -0.01852 0.39601 -0.0169 0.39531 -0.01574 C 0.39462 -0.01458 0.39393 -0.01389 0.39323 -0.01296 C 0.38611 -0.00208 0.39236 -0.01065 0.38646 -0.00278 C 0.38524 0.00093 0.38438 0.00324 0.38264 0.00648 C 0.38212 0.00741 0.38125 0.0081 0.38073 0.00903 C 0.37969 0.01157 0.37882 0.01412 0.37778 0.01667 C 0.37691 0.01852 0.37552 0.01991 0.37483 0.02199 C 0.37413 0.0243 0.37431 0.02708 0.37396 0.02963 C 0.37327 0.03403 0.37205 0.04259 0.37205 0.04259 C 0.37257 0.06319 0.37274 0.08403 0.37396 0.10463 C 0.37396 0.10694 0.37535 0.10903 0.37587 0.11111 C 0.37622 0.11273 0.37622 0.11481 0.37674 0.11643 C 0.37743 0.11782 0.37882 0.11898 0.37969 0.12014 C 0.38038 0.12199 0.3809 0.12384 0.3816 0.12546 C 0.38212 0.12639 0.38299 0.12708 0.38368 0.12801 C 0.38438 0.12917 0.3849 0.13055 0.38559 0.13194 C 0.3875 0.13657 0.38698 0.13704 0.38941 0.14097 C 0.39254 0.1463 0.39028 0.14051 0.39323 0.14745 C 0.39393 0.14907 0.39462 0.15069 0.39531 0.15255 C 0.39566 0.1537 0.39566 0.15532 0.39618 0.15648 C 0.39618 0.15648 0.39861 0.15972 0.39913 0.16042 L 0.39913 0.16042 " pathEditMode="relative" ptsTypes="AAAAAAAAAAAAAAAAAAAAAAAAAAAAAAAA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914 0.16065 L 0.39914 0.16088 C 0.40157 0.16204 0.40417 0.16389 0.40677 0.16528 C 0.40834 0.16621 0.41007 0.16598 0.41164 0.16644 C 0.4191 0.16875 0.40938 0.16644 0.41841 0.16875 C 0.42032 0.16922 0.4224 0.16968 0.42431 0.17014 C 0.42587 0.17084 0.42743 0.17176 0.42917 0.17246 C 0.43403 0.17408 0.44271 0.17431 0.44653 0.17477 L 0.46216 0.17616 L 0.5224 0.17477 C 0.53021 0.17454 0.53282 0.17269 0.5408 0.17107 C 0.5474 0.16991 0.5507 0.17037 0.55729 0.16875 C 0.56025 0.16829 0.56302 0.16713 0.56598 0.16644 C 0.56823 0.16598 0.57049 0.16598 0.57275 0.16528 C 0.57535 0.16459 0.57813 0.16436 0.58056 0.16297 C 0.58316 0.16135 0.58594 0.16019 0.58837 0.15834 C 0.5908 0.15625 0.59236 0.15463 0.59514 0.15348 C 0.59636 0.15278 0.59775 0.15255 0.59896 0.15232 C 0.60608 0.14653 0.60348 0.14977 0.60799 0.14283 C 0.60747 0.14121 0.60799 0.13912 0.60677 0.13797 C 0.60521 0.13658 0.60295 0.13658 0.60087 0.13565 C 0.59775 0.13449 0.59896 0.13449 0.59705 0.13449 L 0.59705 0.13473 " pathEditMode="relative" rAng="0" ptsTypes="AAAAAAAAAAAAAAAAAAAAAAA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4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705 0.13472 L 0.59705 0.13541 C 0.59236 0.13148 0.58785 0.12847 0.58351 0.125 C 0.58108 0.12315 0.57917 0.12106 0.57674 0.11944 C 0.57309 0.11713 0.5684 0.1162 0.56458 0.11412 C 0.55695 0.10949 0.55399 0.10509 0.54722 0.10023 C 0.54479 0.09791 0.54184 0.09653 0.53924 0.09444 C 0.53594 0.0919 0.53299 0.08866 0.52986 0.08611 C 0.52778 0.08449 0.52518 0.08379 0.52327 0.08171 C 0.51979 0.07893 0.51702 0.07523 0.51389 0.07222 C 0.5125 0.07083 0.51111 0.06944 0.50972 0.06782 C 0.50851 0.0662 0.50695 0.06435 0.50573 0.0625 C 0.50486 0.06065 0.50434 0.05833 0.50313 0.05671 C 0.50191 0.05532 0.50035 0.0544 0.49896 0.05254 C 0.49549 0.04815 0.4882 0.03866 0.4882 0.03889 C 0.48577 0.03125 0.48854 0.03727 0.48299 0.03032 C 0.48056 0.02731 0.47917 0.02407 0.47795 0.0206 C 0.47795 0.01134 0.47813 0.00185 0.47899 -0.00741 C 0.47952 -0.01227 0.48143 -0.01158 0.4842 -0.01551 C 0.48629 -0.01829 0.48733 -0.02153 0.48976 -0.02408 C 0.49236 -0.02662 0.49549 -0.03079 0.49896 -0.03218 C 0.50156 -0.03334 0.50434 -0.03472 0.50712 -0.03472 L 0.5125 -0.03472 L 0.5125 -0.03449 " pathEditMode="relative" rAng="0" ptsTypes="AAAAAAAAAAAAAAAAAAAAAAAA"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5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25 -0.03449 L 0.5125 -0.03402 C 0.51718 -0.0375 0.52326 -0.0405 0.5283 -0.04513 C 0.52951 -0.04652 0.53055 -0.04838 0.53194 -0.04953 C 0.54132 -0.05787 0.52864 -0.04351 0.53975 -0.05555 C 0.54218 -0.05833 0.54496 -0.05972 0.54687 -0.06435 L 0.55139 -0.07476 C 0.55243 -0.07754 0.55347 -0.08078 0.55486 -0.0831 C 0.55659 -0.08588 0.55868 -0.08796 0.56024 -0.09143 L 0.56475 -0.10208 L 0.56718 -0.10833 C 0.57135 -0.12754 0.56857 -0.12199 0.57361 -0.12963 C 0.575 -0.1405 0.57378 -0.13449 0.57882 -0.14652 L 0.58316 -0.15694 L 0.58593 -0.16111 C 0.58663 -0.16296 0.58698 -0.16527 0.58767 -0.16759 C 0.59166 -0.17824 0.59027 -0.17592 0.59583 -0.17592 L 0.59583 -0.17546 " pathEditMode="relative" rAng="0" ptsTypes="AAAAAAAAAAAAAAAAAA">
                                      <p:cBhvr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583 -0.17546 L 0.59583 -0.17546 C 0.59826 -0.17315 0.6007 -0.1706 0.6033 -0.16852 C 0.60521 -0.16667 0.60799 -0.16574 0.60972 -0.16366 L 0.61632 -0.15648 C 0.61771 -0.15486 0.61892 -0.15301 0.62066 -0.15162 L 0.62396 -0.1493 C 0.62865 -0.13889 0.62326 -0.14838 0.62951 -0.14329 C 0.63837 -0.13634 0.62969 -0.13981 0.63698 -0.13727 C 0.63837 -0.13611 0.63993 -0.13495 0.64132 -0.1338 C 0.64219 -0.1331 0.64271 -0.13194 0.64375 -0.13125 C 0.65191 -0.125 0.6441 -0.13333 0.65226 -0.12523 C 0.65347 -0.1243 0.65434 -0.12268 0.65556 -0.12176 C 0.65695 -0.1206 0.65851 -0.12014 0.6599 -0.11921 C 0.66927 -0.11319 0.6632 -0.11551 0.67083 -0.11319 C 0.67188 -0.1125 0.67309 -0.1118 0.67413 -0.11088 C 0.67899 -0.10694 0.67813 -0.10694 0.68385 -0.1037 C 0.68837 -0.10116 0.69219 -0.09745 0.69705 -0.09653 L 0.70347 -0.09514 C 0.70781 -0.09282 0.70938 -0.0919 0.71441 -0.09051 C 0.72101 -0.08889 0.73507 -0.08866 0.73958 -0.08819 C 0.7434 -0.08773 0.74757 -0.08727 0.75139 -0.0868 C 0.75642 -0.08634 0.76163 -0.08611 0.76667 -0.08588 C 0.77188 -0.08518 0.78195 -0.0831 0.78195 -0.08287 C 0.78785 -0.08356 0.79375 -0.08356 0.79931 -0.08449 C 0.80174 -0.08495 0.80382 -0.08611 0.8059 -0.0868 C 0.80695 -0.08727 0.80938 -0.0868 0.80938 -0.08819 L 0.80938 -0.08912 L 0.80938 -0.08889 " pathEditMode="relative" rAng="0" ptsTypes="AAAAAAAAAAAAAAAAAAAAAAAAAAAAA">
                                      <p:cBhvr>
                                        <p:cTn id="4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3" grpId="0" animBg="1"/>
      <p:bldP spid="7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dirty="0"/>
              <a:t>Can you help the Gingerbread Man </a:t>
            </a:r>
            <a:br>
              <a:rPr lang="en-GB" altLang="en-US" sz="3200" dirty="0"/>
            </a:br>
            <a:r>
              <a:rPr lang="en-GB" altLang="en-US" sz="3200" dirty="0"/>
              <a:t>to reach the river?</a:t>
            </a:r>
            <a:endParaRPr lang="en-GB" sz="3200" dirty="0">
              <a:latin typeface="+mn-lt"/>
            </a:endParaRPr>
          </a:p>
        </p:txBody>
      </p:sp>
      <p:sp>
        <p:nvSpPr>
          <p:cNvPr id="74" name="Question 2"/>
          <p:cNvSpPr/>
          <p:nvPr/>
        </p:nvSpPr>
        <p:spPr>
          <a:xfrm>
            <a:off x="1594022" y="5623311"/>
            <a:ext cx="6457889" cy="478361"/>
          </a:xfrm>
          <a:prstGeom prst="roundRect">
            <a:avLst/>
          </a:prstGeom>
          <a:solidFill>
            <a:srgbClr val="641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1400" dirty="0">
                <a:solidFill>
                  <a:schemeClr val="bg1"/>
                </a:solidFill>
                <a:latin typeface="Twinkl" pitchFamily="2" charset="77"/>
              </a:rPr>
              <a:t>When you count on, are you adding or subtracting?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73" name="Question 1"/>
          <p:cNvSpPr/>
          <p:nvPr/>
        </p:nvSpPr>
        <p:spPr>
          <a:xfrm>
            <a:off x="604041" y="5620409"/>
            <a:ext cx="7581171" cy="478361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/>
              <a:t>Do you all agree which number the Gingerbread Man will land on?</a:t>
            </a:r>
            <a:endParaRPr lang="en-GB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8" name="Princ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377" y="4194928"/>
            <a:ext cx="953819" cy="2409795"/>
          </a:xfrm>
          <a:prstGeom prst="rect">
            <a:avLst/>
          </a:prstGeom>
        </p:spPr>
      </p:pic>
      <p:pic>
        <p:nvPicPr>
          <p:cNvPr id="40" name="Old Lad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231" y="4225100"/>
            <a:ext cx="1795195" cy="2242419"/>
          </a:xfrm>
          <a:prstGeom prst="rect">
            <a:avLst/>
          </a:prstGeom>
        </p:spPr>
      </p:pic>
      <p:sp>
        <p:nvSpPr>
          <p:cNvPr id="3" name="Reasoning and Deepening"/>
          <p:cNvSpPr/>
          <p:nvPr/>
        </p:nvSpPr>
        <p:spPr>
          <a:xfrm>
            <a:off x="604041" y="6167615"/>
            <a:ext cx="7926388" cy="428598"/>
          </a:xfrm>
          <a:prstGeom prst="roundRect">
            <a:avLst/>
          </a:prstGeom>
          <a:solidFill>
            <a:srgbClr val="776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altLang="en-US" sz="1100" b="1" dirty="0">
                <a:solidFill>
                  <a:schemeClr val="bg1">
                    <a:lumMod val="95000"/>
                  </a:schemeClr>
                </a:solidFill>
              </a:rPr>
              <a:t>Click on the old lady </a:t>
            </a:r>
            <a:r>
              <a:rPr lang="en-GB" sz="1100" b="1" dirty="0">
                <a:solidFill>
                  <a:schemeClr val="bg1">
                    <a:lumMod val="95000"/>
                  </a:schemeClr>
                </a:solidFill>
              </a:rPr>
              <a:t>to reveal questions that encourage the development of children's mathematical reasoning skills.</a:t>
            </a:r>
          </a:p>
        </p:txBody>
      </p:sp>
      <p:pic>
        <p:nvPicPr>
          <p:cNvPr id="36" name="River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4" t="320" r="6599" b="-320"/>
          <a:stretch/>
        </p:blipFill>
        <p:spPr>
          <a:xfrm>
            <a:off x="6763279" y="1173960"/>
            <a:ext cx="2437184" cy="2422243"/>
          </a:xfrm>
          <a:prstGeom prst="ellipse">
            <a:avLst/>
          </a:prstGeom>
        </p:spPr>
      </p:pic>
      <p:grpSp>
        <p:nvGrpSpPr>
          <p:cNvPr id="41" name="Number Line"/>
          <p:cNvGrpSpPr/>
          <p:nvPr/>
        </p:nvGrpSpPr>
        <p:grpSpPr>
          <a:xfrm>
            <a:off x="539232" y="2414370"/>
            <a:ext cx="7253622" cy="2962732"/>
            <a:chOff x="539232" y="2414370"/>
            <a:chExt cx="7253622" cy="2962732"/>
          </a:xfrm>
        </p:grpSpPr>
        <p:grpSp>
          <p:nvGrpSpPr>
            <p:cNvPr id="19" name="Group 18"/>
            <p:cNvGrpSpPr/>
            <p:nvPr/>
          </p:nvGrpSpPr>
          <p:grpSpPr>
            <a:xfrm>
              <a:off x="539232" y="4759270"/>
              <a:ext cx="617832" cy="617832"/>
              <a:chOff x="1062673" y="5037795"/>
              <a:chExt cx="617832" cy="617832"/>
            </a:xfrm>
          </p:grpSpPr>
          <p:sp>
            <p:nvSpPr>
              <p:cNvPr id="7" name="Oval 6"/>
              <p:cNvSpPr/>
              <p:nvPr/>
            </p:nvSpPr>
            <p:spPr>
              <a:xfrm rot="20363071">
                <a:off x="1062673" y="5037795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210762" y="5182779"/>
                <a:ext cx="356626" cy="342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0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156536" y="2431606"/>
              <a:ext cx="617832" cy="617832"/>
              <a:chOff x="3561666" y="4234221"/>
              <a:chExt cx="617832" cy="617832"/>
            </a:xfrm>
          </p:grpSpPr>
          <p:sp>
            <p:nvSpPr>
              <p:cNvPr id="12" name="Oval 11"/>
              <p:cNvSpPr/>
              <p:nvPr/>
            </p:nvSpPr>
            <p:spPr>
              <a:xfrm rot="20363071">
                <a:off x="3561666" y="4234221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696945" y="4368262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4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147797" y="4137634"/>
              <a:ext cx="617832" cy="617832"/>
              <a:chOff x="1595127" y="4490594"/>
              <a:chExt cx="617832" cy="617832"/>
            </a:xfrm>
          </p:grpSpPr>
          <p:sp>
            <p:nvSpPr>
              <p:cNvPr id="9" name="Oval 8"/>
              <p:cNvSpPr/>
              <p:nvPr/>
            </p:nvSpPr>
            <p:spPr>
              <a:xfrm rot="20363071">
                <a:off x="1595127" y="4490594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779829" y="4628333"/>
                <a:ext cx="356626" cy="342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1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836776" y="3517004"/>
              <a:ext cx="617832" cy="617832"/>
              <a:chOff x="2320326" y="4455765"/>
              <a:chExt cx="617832" cy="617832"/>
            </a:xfrm>
          </p:grpSpPr>
          <p:sp>
            <p:nvSpPr>
              <p:cNvPr id="10" name="Oval 9"/>
              <p:cNvSpPr/>
              <p:nvPr/>
            </p:nvSpPr>
            <p:spPr>
              <a:xfrm rot="20363071">
                <a:off x="2320326" y="4455765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477014" y="4608577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2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2493200" y="2984683"/>
              <a:ext cx="617832" cy="617832"/>
              <a:chOff x="2899334" y="4032316"/>
              <a:chExt cx="617832" cy="617832"/>
            </a:xfrm>
          </p:grpSpPr>
          <p:sp>
            <p:nvSpPr>
              <p:cNvPr id="11" name="Oval 10"/>
              <p:cNvSpPr/>
              <p:nvPr/>
            </p:nvSpPr>
            <p:spPr>
              <a:xfrm rot="20363071">
                <a:off x="2899334" y="4032316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063004" y="4170365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3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980940" y="2414370"/>
              <a:ext cx="617832" cy="617832"/>
              <a:chOff x="3921598" y="3632263"/>
              <a:chExt cx="617832" cy="617832"/>
            </a:xfrm>
          </p:grpSpPr>
          <p:sp>
            <p:nvSpPr>
              <p:cNvPr id="13" name="Oval 12"/>
              <p:cNvSpPr/>
              <p:nvPr/>
            </p:nvSpPr>
            <p:spPr>
              <a:xfrm rot="20363071">
                <a:off x="3921598" y="3632263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062584" y="3767946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5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804069" y="2421246"/>
              <a:ext cx="617832" cy="617832"/>
              <a:chOff x="4349918" y="3016121"/>
              <a:chExt cx="617832" cy="617832"/>
            </a:xfrm>
          </p:grpSpPr>
          <p:sp>
            <p:nvSpPr>
              <p:cNvPr id="14" name="Oval 13"/>
              <p:cNvSpPr/>
              <p:nvPr/>
            </p:nvSpPr>
            <p:spPr>
              <a:xfrm rot="20363071">
                <a:off x="4349918" y="3016121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491056" y="3145091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6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5292964" y="3128088"/>
              <a:ext cx="617832" cy="617832"/>
              <a:chOff x="5042241" y="3101773"/>
              <a:chExt cx="617832" cy="617832"/>
            </a:xfrm>
          </p:grpSpPr>
          <p:sp>
            <p:nvSpPr>
              <p:cNvPr id="15" name="Oval 14"/>
              <p:cNvSpPr/>
              <p:nvPr/>
            </p:nvSpPr>
            <p:spPr>
              <a:xfrm rot="20363071">
                <a:off x="5042241" y="3101773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196379" y="3241701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7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5756019" y="3778486"/>
              <a:ext cx="617832" cy="617832"/>
              <a:chOff x="5501519" y="2523349"/>
              <a:chExt cx="617832" cy="617832"/>
            </a:xfrm>
          </p:grpSpPr>
          <p:sp>
            <p:nvSpPr>
              <p:cNvPr id="16" name="Oval 15"/>
              <p:cNvSpPr/>
              <p:nvPr/>
            </p:nvSpPr>
            <p:spPr>
              <a:xfrm rot="20363071">
                <a:off x="5501519" y="2523349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656296" y="2663584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8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6599660" y="3775768"/>
              <a:ext cx="617832" cy="617832"/>
              <a:chOff x="6165704" y="2837921"/>
              <a:chExt cx="617832" cy="617832"/>
            </a:xfrm>
          </p:grpSpPr>
          <p:sp>
            <p:nvSpPr>
              <p:cNvPr id="17" name="Oval 16"/>
              <p:cNvSpPr/>
              <p:nvPr/>
            </p:nvSpPr>
            <p:spPr>
              <a:xfrm rot="20363071">
                <a:off x="6165704" y="2837921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317590" y="2989492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9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7175022" y="3157545"/>
              <a:ext cx="617832" cy="594228"/>
              <a:chOff x="6657168" y="2283716"/>
              <a:chExt cx="617832" cy="594228"/>
            </a:xfrm>
          </p:grpSpPr>
          <p:sp>
            <p:nvSpPr>
              <p:cNvPr id="49" name="Oval 48"/>
              <p:cNvSpPr/>
              <p:nvPr/>
            </p:nvSpPr>
            <p:spPr>
              <a:xfrm rot="20363071">
                <a:off x="6657168" y="2283716"/>
                <a:ext cx="617832" cy="59422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761467" y="2417870"/>
                <a:ext cx="483738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10</a:t>
                </a:r>
              </a:p>
            </p:txBody>
          </p:sp>
        </p:grpSp>
      </p:grpSp>
      <p:pic>
        <p:nvPicPr>
          <p:cNvPr id="4" name="Ginger Bread Ma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3" y="3719880"/>
            <a:ext cx="813279" cy="1010021"/>
          </a:xfrm>
          <a:prstGeom prst="rect">
            <a:avLst/>
          </a:prstGeom>
        </p:spPr>
      </p:pic>
      <p:sp>
        <p:nvSpPr>
          <p:cNvPr id="78" name="Dice Trigger"/>
          <p:cNvSpPr/>
          <p:nvPr/>
        </p:nvSpPr>
        <p:spPr>
          <a:xfrm>
            <a:off x="-205499" y="1621624"/>
            <a:ext cx="1673650" cy="587103"/>
          </a:xfrm>
          <a:prstGeom prst="roundRect">
            <a:avLst>
              <a:gd name="adj" fmla="val 0"/>
            </a:avLst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72" name="Oval"/>
          <p:cNvSpPr/>
          <p:nvPr/>
        </p:nvSpPr>
        <p:spPr>
          <a:xfrm>
            <a:off x="701490" y="1372708"/>
            <a:ext cx="1233336" cy="1233336"/>
          </a:xfrm>
          <a:prstGeom prst="ellipse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Click Here for a die"/>
          <p:cNvSpPr/>
          <p:nvPr/>
        </p:nvSpPr>
        <p:spPr>
          <a:xfrm>
            <a:off x="590257" y="1586469"/>
            <a:ext cx="1455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click here</a:t>
            </a:r>
          </a:p>
        </p:txBody>
      </p:sp>
      <p:pic>
        <p:nvPicPr>
          <p:cNvPr id="71" name="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9" y="1500417"/>
            <a:ext cx="975671" cy="976150"/>
          </a:xfrm>
          <a:prstGeom prst="rect">
            <a:avLst/>
          </a:prstGeom>
        </p:spPr>
      </p:pic>
      <p:pic>
        <p:nvPicPr>
          <p:cNvPr id="69" name="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9" y="1500417"/>
            <a:ext cx="975671" cy="976150"/>
          </a:xfrm>
          <a:prstGeom prst="rect">
            <a:avLst/>
          </a:prstGeom>
        </p:spPr>
      </p:pic>
      <p:pic>
        <p:nvPicPr>
          <p:cNvPr id="76" name="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9" y="1500417"/>
            <a:ext cx="975671" cy="976150"/>
          </a:xfrm>
          <a:prstGeom prst="rect">
            <a:avLst/>
          </a:prstGeom>
        </p:spPr>
      </p:pic>
      <p:pic>
        <p:nvPicPr>
          <p:cNvPr id="52" name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86" y="1491903"/>
            <a:ext cx="975671" cy="976150"/>
          </a:xfrm>
          <a:prstGeom prst="rect">
            <a:avLst/>
          </a:prstGeom>
        </p:spPr>
      </p:pic>
      <p:grpSp>
        <p:nvGrpSpPr>
          <p:cNvPr id="53" name="Next"/>
          <p:cNvGrpSpPr/>
          <p:nvPr/>
        </p:nvGrpSpPr>
        <p:grpSpPr>
          <a:xfrm>
            <a:off x="8185212" y="219092"/>
            <a:ext cx="672860" cy="672860"/>
            <a:chOff x="8185212" y="219092"/>
            <a:chExt cx="672860" cy="672860"/>
          </a:xfrm>
        </p:grpSpPr>
        <p:sp>
          <p:nvSpPr>
            <p:cNvPr id="54" name="Oval 53">
              <a:hlinkClick r:id="rId8" action="ppaction://hlinksldjump"/>
            </p:cNvPr>
            <p:cNvSpPr/>
            <p:nvPr/>
          </p:nvSpPr>
          <p:spPr>
            <a:xfrm>
              <a:off x="8185212" y="219092"/>
              <a:ext cx="672860" cy="672860"/>
            </a:xfrm>
            <a:prstGeom prst="ellipse">
              <a:avLst/>
            </a:prstGeom>
            <a:solidFill>
              <a:srgbClr val="FAB001"/>
            </a:solidFill>
            <a:ln w="28575">
              <a:solidFill>
                <a:srgbClr val="6419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Arrow: Right 54"/>
            <p:cNvSpPr/>
            <p:nvPr/>
          </p:nvSpPr>
          <p:spPr>
            <a:xfrm>
              <a:off x="8366003" y="362109"/>
              <a:ext cx="356761" cy="388237"/>
            </a:xfrm>
            <a:prstGeom prst="rightArrow">
              <a:avLst/>
            </a:prstGeom>
            <a:solidFill>
              <a:srgbClr val="64196B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5937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-5.55556E-7 0.00069 C 0.00122 -0.01181 0.00313 -0.0294 0.00556 -0.04051 C 0.0066 -0.0456 0.00885 -0.05278 0.01042 -0.05556 C 0.01233 -0.0588 0.01458 -0.0581 0.01615 -0.06273 C 0.02066 -0.07431 0.01719 -0.06713 0.02292 -0.07384 C 0.02483 -0.0757 0.02674 -0.07824 0.02865 -0.08102 C 0.02969 -0.08218 0.03056 -0.08357 0.0316 -0.08472 C 0.03264 -0.08611 0.03403 -0.08681 0.03524 -0.0882 C 0.03733 -0.09074 0.04115 -0.09514 0.04115 -0.09468 C 0.04635 -0.09468 0.05139 -0.09398 0.05642 -0.0919 C 0.06163 -0.09005 0.05747 -0.0882 0.06129 -0.07708 C 0.06181 -0.0757 0.06267 -0.07708 0.06337 -0.07708 L 0.06337 -0.07639 " pathEditMode="relative" rAng="0" ptsTypes="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54 -0.08009 L 0.06354 -0.08009 C 0.06545 -0.08541 0.06788 -0.09028 0.06927 -0.0956 C 0.06962 -0.09699 0.06979 -0.09838 0.07032 -0.09953 C 0.07084 -0.10092 0.0717 -0.10208 0.07222 -0.10347 C 0.07292 -0.10555 0.07327 -0.10787 0.07413 -0.10995 C 0.07483 -0.11157 0.07622 -0.1125 0.07709 -0.11389 C 0.07813 -0.11551 0.07917 -0.11713 0.07986 -0.11898 C 0.08073 -0.1206 0.08108 -0.12268 0.08195 -0.12407 C 0.08334 -0.12662 0.08507 -0.12847 0.08681 -0.13055 L 0.08959 -0.13449 C 0.09063 -0.13565 0.0915 -0.13727 0.09254 -0.13842 C 0.10087 -0.14583 0.09028 -0.1368 0.09844 -0.14213 C 0.09948 -0.14282 0.10035 -0.14398 0.10122 -0.14467 C 0.10747 -0.14444 0.11354 -0.14421 0.11979 -0.14352 C 0.12101 -0.14328 0.1224 -0.14282 0.12361 -0.14213 C 0.12969 -0.13981 0.12934 -0.14236 0.12934 -0.13842 L 0.12934 -0.13842 " pathEditMode="relative" ptsTypes="AAAAAAAAAAAAA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34 -0.13819 L 0.12934 -0.13773 C 0.13091 -0.14305 0.13299 -0.14676 0.13403 -0.15208 C 0.13525 -0.15671 0.13525 -0.16227 0.13611 -0.16713 C 0.14045 -0.19375 0.13559 -0.1669 0.13993 -0.18634 C 0.14028 -0.18843 0.14063 -0.19028 0.14097 -0.19236 C 0.14132 -0.19468 0.14132 -0.19745 0.14184 -0.19977 C 0.14271 -0.20393 0.14514 -0.20926 0.1467 -0.21157 C 0.14757 -0.21296 0.14879 -0.21389 0.14966 -0.21528 C 0.15261 -0.22014 0.15052 -0.21921 0.15452 -0.22338 C 0.15816 -0.22685 0.15955 -0.22708 0.1632 -0.2287 C 0.16476 -0.23218 0.1658 -0.23472 0.16806 -0.2368 C 0.16997 -0.23843 0.17188 -0.23912 0.17396 -0.24051 L 0.17674 -0.24213 C 0.18125 -0.2419 0.18594 -0.24167 0.19045 -0.24051 C 0.1915 -0.24028 0.19236 -0.23912 0.19323 -0.23843 C 0.19462 -0.23773 0.19584 -0.2375 0.19722 -0.2368 C 0.19809 -0.23542 0.19913 -0.23426 0.20018 -0.23287 C 0.20417 -0.22616 0.20139 -0.22708 0.20504 -0.22708 L 0.20504 -0.22685 " pathEditMode="relative" rAng="0" ptsTypes="AAAAAAAAAA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43 -0.23403 L 0.20243 -0.23403 L 0.20712 -0.25347 L 0.20816 -0.25741 C 0.20851 -0.25879 0.20868 -0.25995 0.2092 -0.26134 L 0.21111 -0.26782 C 0.21146 -0.26991 0.21129 -0.27222 0.21198 -0.2743 C 0.21302 -0.27708 0.21597 -0.28194 0.21597 -0.28194 C 0.21632 -0.28379 0.21632 -0.28565 0.21684 -0.28727 C 0.21736 -0.28866 0.21823 -0.28981 0.21875 -0.29097 C 0.21997 -0.29328 0.22275 -0.29838 0.22466 -0.30023 C 0.22552 -0.30092 0.22657 -0.30092 0.22761 -0.30139 C 0.22847 -0.30231 0.22969 -0.30301 0.23038 -0.30393 C 0.23125 -0.30509 0.23143 -0.30717 0.23247 -0.30787 C 0.2342 -0.30926 0.23629 -0.30972 0.2382 -0.31041 C 0.24306 -0.31203 0.2408 -0.31111 0.24497 -0.31296 C 0.25087 -0.31273 0.2566 -0.3125 0.2625 -0.3118 C 0.26407 -0.31157 0.26754 -0.30995 0.26927 -0.30926 C 0.27275 -0.30208 0.26927 -0.3081 0.27413 -0.30278 C 0.27518 -0.30162 0.27709 -0.29884 0.27709 -0.29884 L 0.27709 -0.29884 " pathEditMode="relative" ptsTypes="AAAAAAAAAAAAAAAAAAA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31 -0.29629 L 0.27431 -0.29629 C 0.27743 -0.29861 0.28091 -0.30046 0.28386 -0.30278 C 0.28507 -0.30393 0.28559 -0.30578 0.28681 -0.30671 C 0.2908 -0.31018 0.29514 -0.31227 0.29948 -0.31458 C 0.3007 -0.3162 0.30191 -0.31828 0.3033 -0.31967 C 0.304 -0.32037 0.30972 -0.32222 0.31007 -0.32222 C 0.31146 -0.32361 0.3125 -0.32523 0.31407 -0.32616 C 0.31511 -0.32708 0.31979 -0.32847 0.32084 -0.3287 C 0.32934 -0.33194 0.31615 -0.3294 0.33629 -0.33125 C 0.34792 -0.33102 0.35955 -0.33125 0.37118 -0.33009 C 0.37275 -0.32986 0.37917 -0.32662 0.38091 -0.325 C 0.38733 -0.31875 0.38056 -0.32245 0.38681 -0.31967 C 0.38733 -0.31852 0.3882 -0.31736 0.38872 -0.31574 C 0.39202 -0.30578 0.38889 -0.31041 0.39167 -0.30671 L 0.39167 -0.30671 " pathEditMode="relative" ptsTypes="AAAAAAAAAAAAAA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167 -0.30648 L 0.39167 -0.30602 C 0.3948 -0.31134 0.4 -0.31991 0.40469 -0.32361 C 0.40573 -0.32453 0.40695 -0.32453 0.40834 -0.32546 C 0.40955 -0.32616 0.41042 -0.32778 0.41198 -0.3287 C 0.41337 -0.32963 0.41494 -0.32963 0.41667 -0.33055 C 0.41789 -0.33078 0.41893 -0.33171 0.42032 -0.33217 C 0.42171 -0.33264 0.42344 -0.33287 0.425 -0.33379 C 0.42709 -0.33472 0.429 -0.33611 0.43091 -0.33727 C 0.43195 -0.33796 0.43334 -0.33842 0.43455 -0.33866 C 0.45382 -0.33796 0.46164 -0.33958 0.47639 -0.33541 C 0.47796 -0.33518 0.47952 -0.33449 0.48125 -0.33379 C 0.48282 -0.33287 0.48438 -0.33217 0.48594 -0.33055 C 0.49046 -0.32569 0.49237 -0.32014 0.49566 -0.31342 C 0.49809 -0.30787 0.49636 -0.30833 0.49931 -0.30833 L 0.49931 -0.30787 " pathEditMode="relative" rAng="0" ptsTypes="AAAAAAAAAAAAAA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2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93 -0.30787 L 0.4993 -0.30741 C 0.50191 -0.31019 0.50451 -0.31458 0.50746 -0.31528 C 0.51198 -0.3162 0.52222 -0.3162 0.52847 -0.31157 C 0.52986 -0.31042 0.53125 -0.3088 0.53281 -0.30787 C 0.53663 -0.30509 0.53732 -0.30718 0.54097 -0.30208 C 0.55 -0.28935 0.5427 -0.29514 0.5493 -0.29074 C 0.55017 -0.28912 0.55086 -0.28727 0.55139 -0.28542 C 0.55208 -0.28333 0.55208 -0.28125 0.5526 -0.27963 C 0.55364 -0.2757 0.55538 -0.27199 0.55677 -0.26829 L 0.55868 -0.26296 C 0.56319 -0.23032 0.55833 -0.25857 0.56302 -0.24213 C 0.56423 -0.23773 0.56458 -0.23148 0.5651 -0.22708 C 0.56527 -0.22546 0.56579 -0.22338 0.56632 -0.22176 L 0.5651 -0.18588 L 0.5651 -0.18542 " pathEditMode="relative" rAng="0" ptsTypes="AAAAAAAAAAAAAA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1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51 -0.18541 L 0.5651 -0.18495 C 0.56788 -0.18634 0.57083 -0.18819 0.57378 -0.18842 C 0.59062 -0.18912 0.59323 -0.18819 0.60521 -0.18541 C 0.61545 -0.17106 0.59965 -0.19421 0.61163 -0.17199 C 0.61389 -0.16759 0.61319 -0.16921 0.61562 -0.16319 C 0.61615 -0.16157 0.61684 -0.16018 0.61719 -0.15856 C 0.61788 -0.15625 0.6184 -0.15347 0.61875 -0.15115 C 0.61927 -0.1493 0.6191 -0.14699 0.61962 -0.14537 C 0.62031 -0.14282 0.62118 -0.1412 0.62205 -0.13912 C 0.62396 -0.12824 0.62326 -0.13333 0.62465 -0.1243 C 0.62431 -0.11828 0.62413 -0.1125 0.62378 -0.10625 C 0.62361 -0.10393 0.62344 -0.10138 0.62292 -0.09884 C 0.62257 -0.09791 0.6217 -0.09699 0.62118 -0.09606 C 0.6158 -0.08263 0.62014 -0.09097 0.61649 -0.08402 L 0.61649 -0.08356 " pathEditMode="relative" rAng="0" ptsTypes="AAAAAAAAAAAAAA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65 -0.08356 L 0.6165 -0.08125 C 0.61945 -0.09213 0.62292 -0.09861 0.62639 -0.10741 C 0.62761 -0.11065 0.62865 -0.11389 0.62969 -0.11597 C 0.63177 -0.12245 0.63733 -0.13565 0.63976 -0.13981 C 0.64115 -0.14306 0.64288 -0.14306 0.64427 -0.1463 C 0.65486 -0.16273 0.64202 -0.14954 0.65434 -0.15833 C 0.66528 -0.15833 0.67622 -0.15926 0.68698 -0.15509 C 0.68976 -0.15278 0.69618 -0.11921 0.69618 -0.11273 L 0.69618 -0.09768 L 0.69618 -0.09653 " pathEditMode="relative" rAng="0" ptsTypes="AAAAAAAAA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6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618 -0.09652 L 0.69618 -0.09629 C 0.69705 -0.10139 0.69809 -0.10625 0.69913 -0.11088 C 0.7 -0.11342 0.70018 -0.11643 0.70139 -0.11852 C 0.7066 -0.12777 0.70018 -0.11643 0.70677 -0.12754 C 0.70868 -0.13078 0.70938 -0.13333 0.71215 -0.13541 C 0.7132 -0.13611 0.71424 -0.13634 0.71545 -0.1368 C 0.72222 -0.14213 0.71476 -0.1368 0.72413 -0.14051 C 0.7257 -0.1412 0.72708 -0.14236 0.72847 -0.14305 C 0.72847 -0.14282 0.76024 -0.14213 0.76736 -0.14051 C 0.76927 -0.14004 0.77101 -0.13865 0.77274 -0.13796 C 0.77431 -0.1375 0.7757 -0.13727 0.77726 -0.1368 C 0.7783 -0.13634 0.77934 -0.13565 0.78038 -0.13541 C 0.78403 -0.13449 0.79115 -0.13287 0.79115 -0.13264 C 0.79497 -0.12615 0.79167 -0.13125 0.7967 -0.12639 C 0.80087 -0.12222 0.79636 -0.12477 0.80208 -0.12245 C 0.80278 -0.12129 0.80365 -0.1199 0.80417 -0.11852 C 0.80469 -0.11736 0.80504 -0.11597 0.80538 -0.11481 C 0.80556 -0.11389 0.80608 -0.11296 0.8066 -0.11203 L 0.8066 -0.1118 " pathEditMode="relative" rAng="0" ptsTypes="AAAAAAAAAAAAAAAAAA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3" grpId="0" animBg="1"/>
      <p:bldP spid="7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dirty="0"/>
              <a:t>Can you help Baby Bear to get home?</a:t>
            </a:r>
            <a:endParaRPr lang="en-GB" sz="3200" dirty="0">
              <a:latin typeface="+mn-lt"/>
            </a:endParaRPr>
          </a:p>
        </p:txBody>
      </p:sp>
      <p:sp>
        <p:nvSpPr>
          <p:cNvPr id="74" name="Question 2"/>
          <p:cNvSpPr/>
          <p:nvPr/>
        </p:nvSpPr>
        <p:spPr>
          <a:xfrm>
            <a:off x="4175991" y="5623311"/>
            <a:ext cx="3875920" cy="478361"/>
          </a:xfrm>
          <a:prstGeom prst="roundRect">
            <a:avLst/>
          </a:prstGeom>
          <a:solidFill>
            <a:srgbClr val="641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1400" dirty="0">
                <a:solidFill>
                  <a:schemeClr val="bg1">
                    <a:lumMod val="95000"/>
                  </a:schemeClr>
                </a:solidFill>
              </a:rPr>
              <a:t>How can you use your fingers to help?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3" name="Question 1"/>
          <p:cNvSpPr/>
          <p:nvPr/>
        </p:nvSpPr>
        <p:spPr>
          <a:xfrm>
            <a:off x="3164758" y="5620409"/>
            <a:ext cx="5020454" cy="478361"/>
          </a:xfrm>
          <a:prstGeom prst="roundRect">
            <a:avLst/>
          </a:prstGeom>
          <a:solidFill>
            <a:srgbClr val="8D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1400" dirty="0">
                <a:solidFill>
                  <a:schemeClr val="bg1">
                    <a:lumMod val="95000"/>
                  </a:schemeClr>
                </a:solidFill>
              </a:rPr>
              <a:t>Which number do you need to put in your head?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1" name="Goldilock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651" y="3986665"/>
            <a:ext cx="1033279" cy="2719288"/>
          </a:xfrm>
          <a:prstGeom prst="rect">
            <a:avLst/>
          </a:prstGeom>
        </p:spPr>
      </p:pic>
      <p:sp>
        <p:nvSpPr>
          <p:cNvPr id="3" name="Reasoning and Deepening"/>
          <p:cNvSpPr/>
          <p:nvPr/>
        </p:nvSpPr>
        <p:spPr>
          <a:xfrm>
            <a:off x="604041" y="6167615"/>
            <a:ext cx="7926388" cy="428598"/>
          </a:xfrm>
          <a:prstGeom prst="roundRect">
            <a:avLst/>
          </a:prstGeom>
          <a:solidFill>
            <a:srgbClr val="776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altLang="en-US" sz="1100" b="1" dirty="0">
                <a:solidFill>
                  <a:schemeClr val="bg1">
                    <a:lumMod val="95000"/>
                  </a:schemeClr>
                </a:solidFill>
              </a:rPr>
              <a:t>Click on the Goldilocks </a:t>
            </a:r>
            <a:r>
              <a:rPr lang="en-GB" sz="1100" b="1" dirty="0">
                <a:solidFill>
                  <a:schemeClr val="bg1">
                    <a:lumMod val="95000"/>
                  </a:schemeClr>
                </a:solidFill>
              </a:rPr>
              <a:t>to reveal questions that encourage the development of children's mathematical reasoning skills.</a:t>
            </a:r>
          </a:p>
        </p:txBody>
      </p:sp>
      <p:pic>
        <p:nvPicPr>
          <p:cNvPr id="5" name="Cottag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r="22275"/>
          <a:stretch/>
        </p:blipFill>
        <p:spPr>
          <a:xfrm>
            <a:off x="6838351" y="1226263"/>
            <a:ext cx="2466044" cy="2573350"/>
          </a:xfrm>
          <a:prstGeom prst="ellipse">
            <a:avLst/>
          </a:prstGeom>
        </p:spPr>
      </p:pic>
      <p:grpSp>
        <p:nvGrpSpPr>
          <p:cNvPr id="42" name="NumberLine"/>
          <p:cNvGrpSpPr/>
          <p:nvPr/>
        </p:nvGrpSpPr>
        <p:grpSpPr>
          <a:xfrm>
            <a:off x="412431" y="3277866"/>
            <a:ext cx="7160450" cy="1172188"/>
            <a:chOff x="412431" y="3116553"/>
            <a:chExt cx="7160450" cy="1172188"/>
          </a:xfrm>
        </p:grpSpPr>
        <p:grpSp>
          <p:nvGrpSpPr>
            <p:cNvPr id="19" name="Group 18"/>
            <p:cNvGrpSpPr/>
            <p:nvPr/>
          </p:nvGrpSpPr>
          <p:grpSpPr>
            <a:xfrm>
              <a:off x="412431" y="3253757"/>
              <a:ext cx="617832" cy="617832"/>
              <a:chOff x="1062673" y="5037795"/>
              <a:chExt cx="617832" cy="617832"/>
            </a:xfrm>
          </p:grpSpPr>
          <p:sp>
            <p:nvSpPr>
              <p:cNvPr id="7" name="Oval 6"/>
              <p:cNvSpPr/>
              <p:nvPr/>
            </p:nvSpPr>
            <p:spPr>
              <a:xfrm rot="20363071">
                <a:off x="1062673" y="5037795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210762" y="5182779"/>
                <a:ext cx="356626" cy="342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0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029479" y="3207063"/>
              <a:ext cx="617832" cy="617832"/>
              <a:chOff x="3561666" y="4234221"/>
              <a:chExt cx="617832" cy="617832"/>
            </a:xfrm>
          </p:grpSpPr>
          <p:sp>
            <p:nvSpPr>
              <p:cNvPr id="12" name="Oval 11"/>
              <p:cNvSpPr/>
              <p:nvPr/>
            </p:nvSpPr>
            <p:spPr>
              <a:xfrm rot="20363071">
                <a:off x="3561666" y="4234221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696945" y="4368262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4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006179" y="3670909"/>
              <a:ext cx="617832" cy="617832"/>
              <a:chOff x="1595127" y="4490594"/>
              <a:chExt cx="617832" cy="617832"/>
            </a:xfrm>
          </p:grpSpPr>
          <p:sp>
            <p:nvSpPr>
              <p:cNvPr id="9" name="Oval 8"/>
              <p:cNvSpPr/>
              <p:nvPr/>
            </p:nvSpPr>
            <p:spPr>
              <a:xfrm rot="20363071">
                <a:off x="1595127" y="4490594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779829" y="4628333"/>
                <a:ext cx="356626" cy="342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1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720955" y="3242050"/>
              <a:ext cx="617832" cy="617832"/>
              <a:chOff x="2320326" y="4455765"/>
              <a:chExt cx="617832" cy="617832"/>
            </a:xfrm>
          </p:grpSpPr>
          <p:sp>
            <p:nvSpPr>
              <p:cNvPr id="10" name="Oval 9"/>
              <p:cNvSpPr/>
              <p:nvPr/>
            </p:nvSpPr>
            <p:spPr>
              <a:xfrm rot="20363071">
                <a:off x="2320326" y="4455765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477014" y="4608577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2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2342279" y="3670909"/>
              <a:ext cx="617832" cy="617832"/>
              <a:chOff x="2899334" y="4032316"/>
              <a:chExt cx="617832" cy="617832"/>
            </a:xfrm>
          </p:grpSpPr>
          <p:sp>
            <p:nvSpPr>
              <p:cNvPr id="11" name="Oval 10"/>
              <p:cNvSpPr/>
              <p:nvPr/>
            </p:nvSpPr>
            <p:spPr>
              <a:xfrm rot="20363071">
                <a:off x="2899334" y="4032316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063004" y="4170365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3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678379" y="3670909"/>
              <a:ext cx="617832" cy="617832"/>
              <a:chOff x="3921598" y="3632263"/>
              <a:chExt cx="617832" cy="617832"/>
            </a:xfrm>
          </p:grpSpPr>
          <p:sp>
            <p:nvSpPr>
              <p:cNvPr id="13" name="Oval 12"/>
              <p:cNvSpPr/>
              <p:nvPr/>
            </p:nvSpPr>
            <p:spPr>
              <a:xfrm rot="20363071">
                <a:off x="3921598" y="3632263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062584" y="3767946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5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338003" y="3176936"/>
              <a:ext cx="617832" cy="617832"/>
              <a:chOff x="4349918" y="3016121"/>
              <a:chExt cx="617832" cy="617832"/>
            </a:xfrm>
          </p:grpSpPr>
          <p:sp>
            <p:nvSpPr>
              <p:cNvPr id="14" name="Oval 13"/>
              <p:cNvSpPr/>
              <p:nvPr/>
            </p:nvSpPr>
            <p:spPr>
              <a:xfrm rot="20363071">
                <a:off x="4349918" y="3016121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491056" y="3145091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6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5014479" y="3670909"/>
              <a:ext cx="617832" cy="617832"/>
              <a:chOff x="5042241" y="3101773"/>
              <a:chExt cx="617832" cy="617832"/>
            </a:xfrm>
          </p:grpSpPr>
          <p:sp>
            <p:nvSpPr>
              <p:cNvPr id="15" name="Oval 14"/>
              <p:cNvSpPr/>
              <p:nvPr/>
            </p:nvSpPr>
            <p:spPr>
              <a:xfrm rot="20363071">
                <a:off x="5042241" y="3101773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196379" y="3241701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7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5646527" y="3153063"/>
              <a:ext cx="617832" cy="617832"/>
              <a:chOff x="5501519" y="2523349"/>
              <a:chExt cx="617832" cy="617832"/>
            </a:xfrm>
          </p:grpSpPr>
          <p:sp>
            <p:nvSpPr>
              <p:cNvPr id="16" name="Oval 15"/>
              <p:cNvSpPr/>
              <p:nvPr/>
            </p:nvSpPr>
            <p:spPr>
              <a:xfrm rot="20363071">
                <a:off x="5501519" y="2523349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656296" y="2663584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8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6350579" y="3670909"/>
              <a:ext cx="617832" cy="617832"/>
              <a:chOff x="6165704" y="2837921"/>
              <a:chExt cx="617832" cy="617832"/>
            </a:xfrm>
          </p:grpSpPr>
          <p:sp>
            <p:nvSpPr>
              <p:cNvPr id="17" name="Oval 16"/>
              <p:cNvSpPr/>
              <p:nvPr/>
            </p:nvSpPr>
            <p:spPr>
              <a:xfrm rot="20363071">
                <a:off x="6165704" y="2837921"/>
                <a:ext cx="617832" cy="61783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317590" y="2989492"/>
                <a:ext cx="356626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9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6955049" y="3116553"/>
              <a:ext cx="617832" cy="594228"/>
              <a:chOff x="6657168" y="2283716"/>
              <a:chExt cx="617832" cy="594228"/>
            </a:xfrm>
          </p:grpSpPr>
          <p:sp>
            <p:nvSpPr>
              <p:cNvPr id="49" name="Oval 48"/>
              <p:cNvSpPr/>
              <p:nvPr/>
            </p:nvSpPr>
            <p:spPr>
              <a:xfrm rot="20363071">
                <a:off x="6657168" y="2283716"/>
                <a:ext cx="617832" cy="59422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653B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761467" y="2417870"/>
                <a:ext cx="483738" cy="331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10</a:t>
                </a:r>
              </a:p>
            </p:txBody>
          </p:sp>
        </p:grpSp>
      </p:grpSp>
      <p:pic>
        <p:nvPicPr>
          <p:cNvPr id="37" name="Baby Bea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86" y="3911420"/>
            <a:ext cx="543865" cy="1345234"/>
          </a:xfrm>
          <a:prstGeom prst="rect">
            <a:avLst/>
          </a:prstGeom>
        </p:spPr>
      </p:pic>
      <p:sp>
        <p:nvSpPr>
          <p:cNvPr id="78" name="Dice Trigger"/>
          <p:cNvSpPr/>
          <p:nvPr/>
        </p:nvSpPr>
        <p:spPr>
          <a:xfrm>
            <a:off x="-205499" y="1621624"/>
            <a:ext cx="1673650" cy="587103"/>
          </a:xfrm>
          <a:prstGeom prst="roundRect">
            <a:avLst>
              <a:gd name="adj" fmla="val 0"/>
            </a:avLst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72" name="Oval"/>
          <p:cNvSpPr/>
          <p:nvPr/>
        </p:nvSpPr>
        <p:spPr>
          <a:xfrm>
            <a:off x="701490" y="1372708"/>
            <a:ext cx="1233336" cy="1233336"/>
          </a:xfrm>
          <a:prstGeom prst="ellipse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Click Here for a die"/>
          <p:cNvSpPr/>
          <p:nvPr/>
        </p:nvSpPr>
        <p:spPr>
          <a:xfrm>
            <a:off x="590257" y="1586469"/>
            <a:ext cx="1455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click here</a:t>
            </a:r>
          </a:p>
        </p:txBody>
      </p:sp>
      <p:pic>
        <p:nvPicPr>
          <p:cNvPr id="64" name="Dic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80" y="1514187"/>
            <a:ext cx="975671" cy="976150"/>
          </a:xfrm>
          <a:prstGeom prst="rect">
            <a:avLst/>
          </a:prstGeom>
        </p:spPr>
      </p:pic>
      <p:pic>
        <p:nvPicPr>
          <p:cNvPr id="62" name="Dic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80" y="1514187"/>
            <a:ext cx="975671" cy="976150"/>
          </a:xfrm>
          <a:prstGeom prst="rect">
            <a:avLst/>
          </a:prstGeom>
        </p:spPr>
      </p:pic>
      <p:pic>
        <p:nvPicPr>
          <p:cNvPr id="59" name="Dic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80" y="1514187"/>
            <a:ext cx="975671" cy="976150"/>
          </a:xfrm>
          <a:prstGeom prst="rect">
            <a:avLst/>
          </a:prstGeom>
        </p:spPr>
      </p:pic>
      <p:pic>
        <p:nvPicPr>
          <p:cNvPr id="63" name="Dic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80" y="1514187"/>
            <a:ext cx="975671" cy="976150"/>
          </a:xfrm>
          <a:prstGeom prst="rect">
            <a:avLst/>
          </a:prstGeom>
        </p:spPr>
      </p:pic>
      <p:pic>
        <p:nvPicPr>
          <p:cNvPr id="57" name="Dic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80" y="1514187"/>
            <a:ext cx="975671" cy="976150"/>
          </a:xfrm>
          <a:prstGeom prst="rect">
            <a:avLst/>
          </a:prstGeom>
        </p:spPr>
      </p:pic>
      <p:pic>
        <p:nvPicPr>
          <p:cNvPr id="60" name="Dic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80" y="1514187"/>
            <a:ext cx="975671" cy="976150"/>
          </a:xfrm>
          <a:prstGeom prst="rect">
            <a:avLst/>
          </a:prstGeom>
        </p:spPr>
      </p:pic>
      <p:grpSp>
        <p:nvGrpSpPr>
          <p:cNvPr id="52" name="Next"/>
          <p:cNvGrpSpPr/>
          <p:nvPr/>
        </p:nvGrpSpPr>
        <p:grpSpPr>
          <a:xfrm>
            <a:off x="8185212" y="219092"/>
            <a:ext cx="672860" cy="672860"/>
            <a:chOff x="8185212" y="219092"/>
            <a:chExt cx="672860" cy="672860"/>
          </a:xfrm>
        </p:grpSpPr>
        <p:sp>
          <p:nvSpPr>
            <p:cNvPr id="53" name="Oval 52">
              <a:hlinkClick r:id="rId8" action="ppaction://hlinksldjump"/>
            </p:cNvPr>
            <p:cNvSpPr/>
            <p:nvPr/>
          </p:nvSpPr>
          <p:spPr>
            <a:xfrm>
              <a:off x="8185212" y="219092"/>
              <a:ext cx="672860" cy="672860"/>
            </a:xfrm>
            <a:prstGeom prst="ellipse">
              <a:avLst/>
            </a:prstGeom>
            <a:solidFill>
              <a:srgbClr val="FAB001"/>
            </a:solidFill>
            <a:ln w="28575">
              <a:solidFill>
                <a:srgbClr val="6419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Arrow: Right 53"/>
            <p:cNvSpPr/>
            <p:nvPr/>
          </p:nvSpPr>
          <p:spPr>
            <a:xfrm>
              <a:off x="8366003" y="362109"/>
              <a:ext cx="356761" cy="388237"/>
            </a:xfrm>
            <a:prstGeom prst="rightArrow">
              <a:avLst/>
            </a:prstGeom>
            <a:solidFill>
              <a:srgbClr val="64196B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8267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0556 L -0.00365 -0.00556 C -0.00295 -0.01088 -0.00139 -0.02639 0.00104 -0.03148 C 0.01232 -0.05394 -0.00104 -0.0257 0.00694 -0.04699 C 0.00816 -0.05047 0.0092 -0.05417 0.01076 -0.05741 C 0.01146 -0.0588 0.01232 -0.05996 0.01285 -0.06135 C 0.01441 -0.06574 0.01458 -0.06898 0.01667 -0.07292 C 0.01719 -0.07408 0.01805 -0.07454 0.01857 -0.0757 C 0.01927 -0.07685 0.01979 -0.07824 0.02048 -0.0794 C 0.02239 -0.08218 0.02448 -0.08473 0.02639 -0.08727 L 0.03316 -0.0963 L 0.03993 -0.10533 C 0.04444 -0.11435 0.03906 -0.10348 0.0467 -0.11968 C 0.04739 -0.12084 0.04809 -0.12223 0.04861 -0.12338 C 0.0493 -0.12477 0.05 -0.12593 0.05052 -0.12732 C 0.05121 -0.12917 0.05191 -0.13079 0.0526 -0.13264 C 0.05295 -0.1338 0.05295 -0.13519 0.05347 -0.13635 C 0.05434 -0.13797 0.05555 -0.13889 0.05642 -0.14028 C 0.05781 -0.14283 0.05955 -0.14514 0.06024 -0.14815 C 0.06059 -0.14931 0.06059 -0.15093 0.06128 -0.15185 C 0.06198 -0.15324 0.06319 -0.15371 0.06423 -0.15463 C 0.0651 -0.15625 0.06614 -0.15787 0.06719 -0.15973 C 0.06771 -0.16111 0.06823 -0.1625 0.0691 -0.16366 C 0.06962 -0.16459 0.07048 -0.16528 0.07101 -0.16621 C 0.07239 -0.16875 0.07326 -0.17176 0.07482 -0.17408 C 0.07552 -0.17477 0.07621 -0.1757 0.07673 -0.17662 C 0.0783 -0.17917 0.07917 -0.18125 0.07969 -0.18426 C 0.07986 -0.18519 0.07969 -0.18611 0.07969 -0.18681 L 0.07969 -0.18681 " pathEditMode="relative" ptsTypes="AAAAAAAAAAAAAAAAAAAAAAAAAAA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69 -0.18657 L 0.07969 -0.18634 C 0.08108 -0.18287 0.08247 -0.1787 0.0842 -0.175 C 0.08507 -0.17315 0.08629 -0.17199 0.08715 -0.1706 C 0.09393 -0.1581 0.08351 -0.17454 0.09202 -0.16157 C 0.09653 -0.14792 0.0908 -0.16296 0.09792 -0.15116 C 0.09792 -0.15093 0.10504 -0.13634 0.10643 -0.13333 C 0.10729 -0.13148 0.10799 -0.1287 0.10938 -0.12755 L 0.11215 -0.12431 C 0.11285 -0.12292 0.11354 -0.1213 0.11424 -0.12014 C 0.11511 -0.11736 0.11597 -0.11505 0.11702 -0.1125 C 0.11806 -0.11042 0.1191 -0.10857 0.11997 -0.10648 C 0.12101 -0.10417 0.12188 -0.10139 0.12292 -0.09907 C 0.12379 -0.09722 0.12483 -0.09537 0.1257 -0.09329 C 0.12639 -0.09074 0.12691 -0.0882 0.12761 -0.08588 C 0.12795 -0.08426 0.12795 -0.08264 0.12847 -0.08125 C 0.129 -0.08032 0.13004 -0.0794 0.13056 -0.07847 C 0.13125 -0.07662 0.13177 -0.07431 0.13247 -0.07245 C 0.1342 -0.0581 0.13212 -0.07153 0.13525 -0.05903 C 0.13976 -0.04167 0.13542 -0.05741 0.1382 -0.04421 C 0.13872 -0.04167 0.13959 -0.03935 0.14011 -0.03657 C 0.14045 -0.03264 0.14063 -0.0287 0.14115 -0.02477 C 0.14115 -0.02454 0.14358 -0.01389 0.1441 -0.01134 L 0.14497 -0.00695 C 0.14618 -0.00208 0.14497 -0.00278 0.14705 -0.00278 L 0.14705 -0.00232 " pathEditMode="relative" rAng="0" ptsTypes="AAAAAAAAAAAAAAAAAAAAAAAA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8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05 -0.00231 L 0.14705 -0.00185 C 0.14931 -0.00462 0.15174 -0.00625 0.15382 -0.00902 C 0.15452 -0.01018 0.15417 -0.01226 0.15469 -0.01319 C 0.15643 -0.0162 0.15869 -0.01875 0.16059 -0.02129 C 0.16112 -0.02199 0.16198 -0.02314 0.16268 -0.02407 C 0.16389 -0.02662 0.16511 -0.02962 0.1665 -0.03194 C 0.16789 -0.03449 0.1691 -0.03657 0.17049 -0.03888 C 0.17119 -0.04027 0.17153 -0.04166 0.1724 -0.04305 C 0.18091 -0.05648 0.17171 -0.03888 0.18039 -0.05648 C 0.1816 -0.05949 0.18438 -0.06481 0.18525 -0.06736 C 0.18889 -0.07893 0.18507 -0.07245 0.18907 -0.078 C 0.18976 -0.08055 0.19028 -0.08263 0.19098 -0.08495 C 0.1915 -0.0868 0.19237 -0.08865 0.19306 -0.0905 C 0.19358 -0.09212 0.19375 -0.09421 0.1941 -0.09583 C 0.19445 -0.09791 0.19445 -0.10046 0.19497 -0.10254 C 0.19532 -0.10393 0.19636 -0.10439 0.19705 -0.10532 C 0.19723 -0.10717 0.19827 -0.11527 0.19896 -0.11736 C 0.19948 -0.11944 0.20035 -0.12106 0.20087 -0.12291 C 0.20139 -0.12476 0.20139 -0.12662 0.20191 -0.12824 C 0.2033 -0.13356 0.2033 -0.1331 0.20573 -0.13657 C 0.20869 -0.14791 0.20469 -0.13379 0.20886 -0.14328 C 0.2125 -0.15208 0.2066 -0.14305 0.21164 -0.15023 C 0.21233 -0.15185 0.21303 -0.15347 0.21372 -0.15555 C 0.21407 -0.15671 0.21424 -0.1581 0.21459 -0.15949 C 0.2198 -0.17615 0.21355 -0.15555 0.21858 -0.16898 C 0.22101 -0.17615 0.21754 -0.1706 0.22136 -0.17592 C 0.2224 -0.18032 0.22136 -0.17962 0.22362 -0.17962 L 0.22362 -0.17939 " pathEditMode="relative" rAng="0" ptsTypes="AAAAAAAAAAAAAAAAAAAAAAAAAAA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" y="-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61 -0.1794 L 0.22361 -0.17917 C 0.22465 -0.17592 0.22604 -0.17222 0.22708 -0.16829 C 0.22743 -0.1669 0.22743 -0.16528 0.22795 -0.16389 C 0.22882 -0.16227 0.23003 -0.16111 0.23073 -0.15972 C 0.23507 -0.15185 0.22951 -0.1588 0.23646 -0.14977 C 0.2375 -0.14815 0.23906 -0.14722 0.2401 -0.14537 C 0.24201 -0.1419 0.24375 -0.13796 0.24549 -0.13403 C 0.24618 -0.13264 0.2467 -0.13079 0.2474 -0.12986 C 0.24809 -0.1287 0.24931 -0.12778 0.25017 -0.12685 C 0.2526 -0.10741 0.24878 -0.1287 0.25382 -0.1169 C 0.25451 -0.11528 0.25417 -0.11319 0.25469 -0.11134 C 0.25608 -0.10694 0.25677 -0.10741 0.25851 -0.10417 C 0.25937 -0.10231 0.26042 -0.10046 0.26111 -0.09838 C 0.27083 -0.07268 0.26111 -0.09583 0.26684 -0.08287 C 0.26701 -0.08125 0.26719 -0.07963 0.26753 -0.07847 C 0.26806 -0.07685 0.2691 -0.07569 0.26944 -0.07407 C 0.27014 -0.07245 0.26996 -0.07037 0.27031 -0.06852 C 0.27135 -0.06551 0.27344 -0.06319 0.27396 -0.05995 C 0.27431 -0.05856 0.27448 -0.05717 0.275 -0.05555 C 0.27604 -0.05278 0.27865 -0.04722 0.27865 -0.04699 C 0.2809 -0.03704 0.27951 -0.04097 0.28246 -0.03426 C 0.28264 -0.03241 0.28368 -0.02639 0.2842 -0.0243 C 0.28472 -0.02268 0.28594 -0.02176 0.28611 -0.01991 C 0.28663 -0.01528 0.28611 -0.01042 0.28611 -0.00555 L 0.28715 -0.00555 " pathEditMode="relative" rAng="0" ptsTypes="AAAAAAAAAAAAAAAAAAAAAAAA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716 -0.00556 L 0.28716 -0.00533 C 0.28612 -0.00973 0.28473 -0.01343 0.28421 -0.0176 C 0.28421 -0.01898 0.28473 -0.02014 0.28507 -0.02107 C 0.2875 -0.02824 0.28594 -0.0257 0.29028 -0.03056 C 0.29063 -0.03241 0.29063 -0.03473 0.29132 -0.03635 C 0.29185 -0.03797 0.29341 -0.03889 0.29445 -0.04005 C 0.29549 -0.04167 0.29653 -0.04283 0.2974 -0.04468 C 0.29827 -0.04607 0.29844 -0.04815 0.29966 -0.04954 C 0.30139 -0.05209 0.304 -0.05371 0.30573 -0.05648 C 0.30678 -0.0581 0.30782 -0.05949 0.30886 -0.06135 C 0.30955 -0.0625 0.31007 -0.06366 0.31077 -0.06482 C 0.31164 -0.06598 0.31285 -0.0669 0.31389 -0.06829 C 0.31598 -0.07523 0.31337 -0.06898 0.31789 -0.07408 C 0.31962 -0.07616 0.32066 -0.07824 0.32223 -0.07986 C 0.32275 -0.08079 0.32344 -0.08172 0.32431 -0.08241 C 0.325 -0.08449 0.32535 -0.08635 0.32622 -0.0882 C 0.32709 -0.08982 0.32848 -0.09144 0.32935 -0.09306 C 0.33004 -0.09422 0.33091 -0.09537 0.33143 -0.0963 C 0.33178 -0.09815 0.33178 -0.09977 0.33247 -0.10139 C 0.33316 -0.10278 0.33473 -0.10348 0.3356 -0.10486 C 0.33681 -0.10625 0.3375 -0.1081 0.33872 -0.10949 C 0.34028 -0.11158 0.34219 -0.1132 0.34393 -0.11551 C 0.34914 -0.12315 0.34202 -0.11783 0.35 -0.12269 C 0.35678 -0.1338 0.34619 -0.11621 0.35521 -0.13079 C 0.3566 -0.1331 0.35851 -0.13496 0.35938 -0.13773 L 0.36337 -0.15185 L 0.36459 -0.15533 C 0.36476 -0.15672 0.36511 -0.15787 0.36546 -0.15903 C 0.36615 -0.16088 0.36685 -0.16273 0.36737 -0.16482 C 0.36806 -0.16667 0.37014 -0.17685 0.37066 -0.18033 C 0.37066 -0.18125 0.37066 -0.18264 0.37066 -0.18334 L 0.37066 -0.18334 " pathEditMode="relative" rAng="0" ptsTypes="AAAAAAAAAAAAAAAAAAAAAAAAAAAAAAAAA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14 -0.18681 L 0.37014 -0.18681 C 0.37135 -0.18357 0.37257 -0.17986 0.37396 -0.17662 C 0.37535 -0.17292 0.37812 -0.16922 0.37969 -0.16621 C 0.38038 -0.16505 0.38107 -0.16366 0.38177 -0.16227 C 0.38264 -0.16065 0.38368 -0.15903 0.38455 -0.15718 C 0.38559 -0.1551 0.38646 -0.15278 0.3875 -0.1507 C 0.38941 -0.14699 0.39149 -0.14375 0.3934 -0.14028 L 0.39635 -0.13519 C 0.3993 -0.12315 0.39427 -0.14167 0.40017 -0.12593 C 0.40069 -0.12454 0.40069 -0.12246 0.40121 -0.12084 C 0.40226 -0.11736 0.40417 -0.11412 0.40503 -0.11042 C 0.40538 -0.10926 0.40555 -0.10787 0.4059 -0.10648 C 0.40677 -0.10463 0.41024 -0.09861 0.41076 -0.09746 C 0.41111 -0.09584 0.41128 -0.09398 0.4118 -0.09236 C 0.41285 -0.08866 0.41406 -0.08658 0.41562 -0.08334 C 0.41805 -0.07037 0.41632 -0.07593 0.42048 -0.06644 C 0.42274 -0.05486 0.42066 -0.05857 0.42448 -0.05348 C 0.42482 -0.05185 0.425 -0.05 0.42535 -0.04838 C 0.42604 -0.0456 0.42673 -0.04306 0.42743 -0.04051 L 0.4283 -0.03658 L 0.42934 -0.03264 C 0.42969 -0.03148 0.42969 -0.0301 0.43021 -0.02894 C 0.4309 -0.02755 0.43177 -0.02639 0.43229 -0.025 C 0.43298 -0.02246 0.43316 -0.01968 0.4342 -0.01713 L 0.43611 -0.01204 L 0.43715 -0.00672 L 0.43715 -0.00672 " pathEditMode="relative" ptsTypes="AAAAAAAAAAAAAAAAAAAAAAAAAAAA"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715 -0.00648 L 0.43715 -0.00625 C 0.4375 -0.0074 0.44843 -0.02523 0.45191 -0.03055 C 0.45364 -0.0331 0.45538 -0.03518 0.45694 -0.03796 C 0.45955 -0.04305 0.4618 -0.04745 0.46493 -0.05185 C 0.46788 -0.05578 0.4717 -0.05856 0.47413 -0.06296 C 0.475 -0.06527 0.47586 -0.06736 0.47691 -0.06944 C 0.47795 -0.07106 0.47899 -0.07268 0.47986 -0.07453 C 0.4809 -0.07615 0.48125 -0.07777 0.48194 -0.07939 C 0.48385 -0.08379 0.48802 -0.09189 0.48802 -0.09166 C 0.48958 -0.10023 0.48802 -0.09398 0.49097 -0.10069 C 0.49166 -0.10231 0.49253 -0.10416 0.49305 -0.10578 C 0.4934 -0.10694 0.49357 -0.10833 0.49409 -0.10949 C 0.49479 -0.11134 0.496 -0.11273 0.49687 -0.11458 C 0.49757 -0.11805 0.49705 -0.12222 0.49913 -0.12476 C 0.50364 -0.13055 0.50069 -0.12615 0.50399 -0.13356 C 0.5059 -0.1375 0.50764 -0.14051 0.50902 -0.14467 C 0.50972 -0.14722 0.51041 -0.14953 0.51111 -0.15231 C 0.51146 -0.15393 0.51146 -0.15555 0.51198 -0.15717 C 0.5125 -0.15833 0.51336 -0.15879 0.51406 -0.15972 C 0.51441 -0.16226 0.51475 -0.16481 0.51493 -0.16736 C 0.51527 -0.17013 0.51545 -0.17314 0.51597 -0.17615 C 0.51718 -0.18402 0.51701 -0.17824 0.51701 -0.18333 L 0.51701 -0.18333 " pathEditMode="relative" rAng="0" ptsTypes="AAAAAAAAAAAAAAAAAAAAAAAA">
                                      <p:cBhvr>
                                        <p:cTn id="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3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702 -0.1831 L 0.51702 -0.1831 C 0.51893 -0.17986 0.52084 -0.17616 0.52292 -0.17269 C 0.525 -0.16875 0.52657 -0.16458 0.52882 -0.16088 C 0.53108 -0.15764 0.53316 -0.15463 0.53507 -0.15139 C 0.53612 -0.14954 0.53681 -0.14722 0.5382 -0.14537 C 0.53889 -0.14421 0.54028 -0.14329 0.54098 -0.14213 C 0.54862 -0.13033 0.53994 -0.14097 0.54723 -0.13264 C 0.54792 -0.13079 0.54844 -0.1294 0.54914 -0.12801 C 0.55053 -0.12546 0.55313 -0.12083 0.55313 -0.1206 C 0.55348 -0.11852 0.55348 -0.11597 0.55434 -0.11366 C 0.55469 -0.11273 0.55591 -0.11227 0.55625 -0.11111 C 0.55695 -0.10949 0.55678 -0.10718 0.5573 -0.10533 C 0.55782 -0.10347 0.55869 -0.10162 0.55938 -0.09931 C 0.55973 -0.09838 0.5599 -0.09699 0.56042 -0.09607 C 0.56077 -0.09491 0.56164 -0.09445 0.5625 -0.09352 C 0.56285 -0.09167 0.56303 -0.08958 0.56337 -0.0875 C 0.56372 -0.08658 0.56407 -0.08519 0.56441 -0.08426 C 0.56476 -0.08218 0.56476 -0.08009 0.56528 -0.07824 C 0.5658 -0.07685 0.56684 -0.0757 0.56754 -0.07477 C 0.56789 -0.07269 0.56858 -0.06829 0.56945 -0.06644 C 0.57084 -0.0632 0.57257 -0.06042 0.57344 -0.05695 C 0.57379 -0.05579 0.57396 -0.0544 0.57466 -0.05347 C 0.57518 -0.05208 0.57605 -0.05116 0.57657 -0.04977 C 0.57744 -0.04769 0.57778 -0.04514 0.57865 -0.04283 L 0.58056 -0.03565 C 0.58091 -0.03449 0.58143 -0.03333 0.5816 -0.03195 C 0.58299 -0.02361 0.58264 -0.02732 0.58264 -0.02014 L 0.58264 -0.01991 " pathEditMode="relative" rAng="0" ptsTypes="AAAAAAAAAAAAAAAAAAAAAAAAAAAAA">
                                      <p:cBhvr>
                                        <p:cTn id="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264 -0.01991 L 0.58264 -0.01968 C 0.58472 -0.02361 0.58663 -0.02732 0.58906 -0.03102 C 0.59045 -0.03334 0.59219 -0.03496 0.5934 -0.03727 C 0.59479 -0.03912 0.59531 -0.04121 0.5967 -0.04329 C 0.59827 -0.04537 0.6007 -0.04723 0.60226 -0.04931 C 0.604 -0.05139 0.60504 -0.0544 0.60677 -0.05648 C 0.60972 -0.06042 0.6132 -0.06389 0.6165 -0.0676 L 0.62205 -0.07361 C 0.62882 -0.0882 0.62031 -0.06991 0.62639 -0.08218 C 0.63334 -0.09514 0.62222 -0.07639 0.63316 -0.09422 C 0.6342 -0.09838 0.63733 -0.10857 0.63854 -0.10996 L 0.6408 -0.1125 C 0.6415 -0.11482 0.64236 -0.11736 0.64288 -0.11968 C 0.64323 -0.12107 0.64427 -0.12639 0.64514 -0.12801 C 0.64566 -0.1294 0.6467 -0.13056 0.64722 -0.13172 C 0.64757 -0.13496 0.64809 -0.13843 0.64844 -0.14167 C 0.64861 -0.14306 0.64948 -0.14491 0.64965 -0.1463 C 0.65 -0.15047 0.65 -0.15463 0.65052 -0.15857 C 0.65139 -0.16343 0.65191 -0.16111 0.654 -0.16598 C 0.65608 -0.17107 0.6559 -0.17315 0.65729 -0.17801 C 0.65868 -0.1831 0.65834 -0.17986 0.65834 -0.1838 L 0.65834 -0.1838 " pathEditMode="relative" rAng="0" ptsTypes="AAAAAAAAAAAAAAAAAAAAAAA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-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146 -0.19329 L 0.66146 -0.19329 C 0.66493 -0.19121 0.6684 -0.18889 0.67205 -0.18704 C 0.67795 -0.18357 0.6717 -0.18843 0.67986 -0.1831 C 0.68142 -0.18195 0.68298 -0.18033 0.68472 -0.17917 C 0.68628 -0.17824 0.68802 -0.17755 0.68958 -0.17662 C 0.69114 -0.17547 0.69253 -0.17361 0.69427 -0.17269 C 0.71996 -0.15857 0.69792 -0.17153 0.70989 -0.16621 C 0.71146 -0.16551 0.71319 -0.16459 0.71476 -0.16366 C 0.71667 -0.1625 0.71857 -0.16065 0.72048 -0.15973 C 0.72778 -0.15625 0.72309 -0.16111 0.73021 -0.15579 C 0.7316 -0.15486 0.73264 -0.15278 0.73403 -0.15209 C 0.73663 -0.1507 0.73923 -0.15023 0.74184 -0.14931 C 0.74288 -0.14908 0.74375 -0.14861 0.74479 -0.14815 C 0.74878 -0.14283 0.74427 -0.14792 0.75156 -0.14422 C 0.7526 -0.14375 0.75347 -0.14236 0.75451 -0.14167 C 0.75538 -0.14098 0.75642 -0.14074 0.75746 -0.14028 C 0.75972 -0.1382 0.76128 -0.13658 0.76423 -0.13519 C 0.76545 -0.13449 0.76684 -0.13426 0.76805 -0.1338 C 0.7691 -0.1331 0.76996 -0.13195 0.77101 -0.13125 C 0.77187 -0.13056 0.77396 -0.12986 0.77396 -0.12986 L 0.77396 -0.12986 " pathEditMode="relative" ptsTypes="AAAAAAAAAAAAAAAAAAAAAA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3" grpId="0" animBg="1"/>
      <p:bldP spid="7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425</TotalTime>
  <Words>425</Words>
  <Application>Microsoft Office PowerPoint</Application>
  <PresentationFormat>On-screen Show (4:3)</PresentationFormat>
  <Paragraphs>82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Twinkl</vt:lpstr>
      <vt:lpstr>Calibri</vt:lpstr>
      <vt:lpstr>Office Theme</vt:lpstr>
      <vt:lpstr>Instructions</vt:lpstr>
      <vt:lpstr>PowerPoint Presentation</vt:lpstr>
      <vt:lpstr>PowerPoint Presentation</vt:lpstr>
      <vt:lpstr>Can you help Red Riding Hood  to reach the cottage?</vt:lpstr>
      <vt:lpstr>Can you help Cinderella to  reach the castle?</vt:lpstr>
      <vt:lpstr>Can you help the Gingerbread Man  to reach the river?</vt:lpstr>
      <vt:lpstr>Can you help Baby Bear to get home?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Sabine Drabble</dc:creator>
  <cp:lastModifiedBy>Sabine Drabble</cp:lastModifiedBy>
  <cp:revision>28</cp:revision>
  <dcterms:created xsi:type="dcterms:W3CDTF">2019-05-15T13:44:52Z</dcterms:created>
  <dcterms:modified xsi:type="dcterms:W3CDTF">2019-05-29T11:14:38Z</dcterms:modified>
</cp:coreProperties>
</file>